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A2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14" autoAdjust="0"/>
    <p:restoredTop sz="89648"/>
  </p:normalViewPr>
  <p:slideViewPr>
    <p:cSldViewPr snapToGrid="0" snapToObjects="1">
      <p:cViewPr>
        <p:scale>
          <a:sx n="169" d="100"/>
          <a:sy n="169" d="100"/>
        </p:scale>
        <p:origin x="1672" y="4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DE9E71-0253-5E4A-971F-F435594D4F5C}" type="datetimeFigureOut">
              <a:rPr lang="en-US" smtClean="0"/>
              <a:t>6/26/18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B8572-FDB7-E046-A202-63E4539A2FB8}" type="slidenum">
              <a:rPr lang="en-US" smtClean="0"/>
              <a:t>‹#›</a:t>
            </a:fld>
            <a:endParaRPr lang="en-US" dirty="0"/>
          </a:p>
        </p:txBody>
      </p:sp>
    </p:spTree>
    <p:extLst>
      <p:ext uri="{BB962C8B-B14F-4D97-AF65-F5344CB8AC3E}">
        <p14:creationId xmlns:p14="http://schemas.microsoft.com/office/powerpoint/2010/main" val="883765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1</a:t>
            </a:fld>
            <a:endParaRPr lang="en-US" dirty="0"/>
          </a:p>
        </p:txBody>
      </p:sp>
    </p:spTree>
    <p:extLst>
      <p:ext uri="{BB962C8B-B14F-4D97-AF65-F5344CB8AC3E}">
        <p14:creationId xmlns:p14="http://schemas.microsoft.com/office/powerpoint/2010/main" val="2085800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DISCUSS MATRIX</a:t>
            </a:r>
          </a:p>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10</a:t>
            </a:fld>
            <a:endParaRPr lang="en-US" dirty="0"/>
          </a:p>
        </p:txBody>
      </p:sp>
    </p:spTree>
    <p:extLst>
      <p:ext uri="{BB962C8B-B14F-4D97-AF65-F5344CB8AC3E}">
        <p14:creationId xmlns:p14="http://schemas.microsoft.com/office/powerpoint/2010/main" val="453868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Already in place for over 10 years, the SWS has been utilized in war gaming and predictive analysis. The Global Centre for Combating Extremist Ideology was recently introduced in Saudi Arabia and was developed by Palantir Technologies, a big data analysis firm. Such systems and likely others, cross connected through the AQC system, will literally be the heartbeat of the AI control system.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Autonomous software systems are being developed to replace professional services and AI controlled robotics will replace many trade and operator positions. Anyone who operates any type of moving object; car, truck, bus, train, airplane, or heavy construction equipment will eventually be replaced by robotics and autonomous systems.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11</a:t>
            </a:fld>
            <a:endParaRPr lang="en-US" dirty="0"/>
          </a:p>
        </p:txBody>
      </p:sp>
    </p:spTree>
    <p:extLst>
      <p:ext uri="{BB962C8B-B14F-4D97-AF65-F5344CB8AC3E}">
        <p14:creationId xmlns:p14="http://schemas.microsoft.com/office/powerpoint/2010/main" val="947624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other factors such as the need for jobs are likely driving elimination of licensing too, elimination of professional licensing allows AI software and systems to perform duties previously requiring a </a:t>
            </a:r>
            <a:r>
              <a:rPr lang="en-US" sz="1200" kern="1200" dirty="0" smtClean="0">
                <a:solidFill>
                  <a:schemeClr val="tx1"/>
                </a:solidFill>
                <a:effectLst/>
                <a:latin typeface="+mn-lt"/>
                <a:ea typeface="+mn-ea"/>
                <a:cs typeface="+mn-cs"/>
              </a:rPr>
              <a:t>licensed individual</a:t>
            </a:r>
            <a:r>
              <a:rPr lang="en-US" sz="1200" kern="1200" dirty="0" smtClean="0">
                <a:solidFill>
                  <a:schemeClr val="tx1"/>
                </a:solidFill>
                <a:effectLst/>
                <a:latin typeface="+mn-lt"/>
                <a:ea typeface="+mn-ea"/>
                <a:cs typeface="+mn-cs"/>
              </a:rPr>
              <a:t>. At the core of licensing professionals is the demonstration of qualifications. As the most advanced AI systems typically produce highly accurate results that the programmers can neither explain </a:t>
            </a:r>
            <a:r>
              <a:rPr lang="en-US" sz="1200" kern="1200" dirty="0" smtClean="0">
                <a:solidFill>
                  <a:schemeClr val="tx1"/>
                </a:solidFill>
                <a:effectLst/>
                <a:latin typeface="+mn-lt"/>
                <a:ea typeface="+mn-ea"/>
                <a:cs typeface="+mn-cs"/>
              </a:rPr>
              <a:t>nor replicate</a:t>
            </a:r>
            <a:r>
              <a:rPr lang="en-US" sz="1200" kern="1200" dirty="0" smtClean="0">
                <a:solidFill>
                  <a:schemeClr val="tx1"/>
                </a:solidFill>
                <a:effectLst/>
                <a:latin typeface="+mn-lt"/>
                <a:ea typeface="+mn-ea"/>
                <a:cs typeface="+mn-cs"/>
              </a:rPr>
              <a:t>, they would likely be impossible to license, since one cannot qualify something that cannot be explained or replicated.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displaced work force not reabsorbed into the economy (and most likely will not be) will need a replacement subsistence income. The term for this is the Universal Basic Income (UBI). Finland is conducting a trial program now, having awarded 2,000 residents about $670 per month. Hawaii is studying a UBI to replace hospitality workers displaced by AI. A Silicon Valley incubator based research firm is about to initiate a privately funded study of 3,000 residents who will each receive $1,500 per month in two yet-to-be-named states. Someone wants to see this socialistic system exceed badly enough to put up $60,000,000 to fund the study. The concept is nothing new; such an idea appeared in Thomas More’s 1516 book </a:t>
            </a:r>
            <a:r>
              <a:rPr lang="en-US" sz="1200" i="1" kern="1200" dirty="0" smtClean="0">
                <a:solidFill>
                  <a:schemeClr val="tx1"/>
                </a:solidFill>
                <a:effectLst/>
                <a:latin typeface="+mn-lt"/>
                <a:ea typeface="+mn-ea"/>
                <a:cs typeface="+mn-cs"/>
              </a:rPr>
              <a:t>Utopia </a:t>
            </a:r>
            <a:r>
              <a:rPr lang="en-US" sz="1200" kern="1200" dirty="0" smtClean="0">
                <a:solidFill>
                  <a:schemeClr val="tx1"/>
                </a:solidFill>
                <a:effectLst/>
                <a:latin typeface="+mn-lt"/>
                <a:ea typeface="+mn-ea"/>
                <a:cs typeface="+mn-cs"/>
              </a:rPr>
              <a:t>and again in 1796 at the pen of Thomas Paine.</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12</a:t>
            </a:fld>
            <a:endParaRPr lang="en-US" dirty="0"/>
          </a:p>
        </p:txBody>
      </p:sp>
    </p:spTree>
    <p:extLst>
      <p:ext uri="{BB962C8B-B14F-4D97-AF65-F5344CB8AC3E}">
        <p14:creationId xmlns:p14="http://schemas.microsoft.com/office/powerpoint/2010/main" val="868769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DISCUSS MATRIX</a:t>
            </a:r>
          </a:p>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13</a:t>
            </a:fld>
            <a:endParaRPr lang="en-US" dirty="0"/>
          </a:p>
        </p:txBody>
      </p:sp>
    </p:spTree>
    <p:extLst>
      <p:ext uri="{BB962C8B-B14F-4D97-AF65-F5344CB8AC3E}">
        <p14:creationId xmlns:p14="http://schemas.microsoft.com/office/powerpoint/2010/main" val="308318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disturbing trend has emerged where companies are offering employees a “voluntary” bio chipping program. It’s being sold as completely innocuous; it simply allows the employees to enter the building</a:t>
            </a:r>
            <a:r>
              <a:rPr lang="en-US" sz="1200" kern="1200" dirty="0" smtClean="0">
                <a:solidFill>
                  <a:schemeClr val="tx1"/>
                </a:solidFill>
                <a:effectLst/>
                <a:latin typeface="+mn-lt"/>
                <a:ea typeface="+mn-ea"/>
                <a:cs typeface="+mn-cs"/>
              </a:rPr>
              <a:t>, log </a:t>
            </a:r>
            <a:r>
              <a:rPr lang="en-US" sz="1200" kern="1200" dirty="0" smtClean="0">
                <a:solidFill>
                  <a:schemeClr val="tx1"/>
                </a:solidFill>
                <a:effectLst/>
                <a:latin typeface="+mn-lt"/>
                <a:ea typeface="+mn-ea"/>
                <a:cs typeface="+mn-cs"/>
              </a:rPr>
              <a:t>on to their computer, buy snacks in the break room and work flexible hours without the need to punch a time clock; oh, but not to worry, it does not track the individual. Do not be fooled; any </a:t>
            </a:r>
            <a:r>
              <a:rPr lang="en-US" sz="1200" kern="1200" dirty="0" smtClean="0">
                <a:solidFill>
                  <a:schemeClr val="tx1"/>
                </a:solidFill>
                <a:effectLst/>
                <a:latin typeface="+mn-lt"/>
                <a:ea typeface="+mn-ea"/>
                <a:cs typeface="+mn-cs"/>
              </a:rPr>
              <a:t>device that </a:t>
            </a:r>
            <a:r>
              <a:rPr lang="en-US" sz="1200" kern="1200" dirty="0" smtClean="0">
                <a:solidFill>
                  <a:schemeClr val="tx1"/>
                </a:solidFill>
                <a:effectLst/>
                <a:latin typeface="+mn-lt"/>
                <a:ea typeface="+mn-ea"/>
                <a:cs typeface="+mn-cs"/>
              </a:rPr>
              <a:t>emits a unique radio frequency signal can be tracked, anywhere, anytime. Employees blindly line up to receive these “wonderful” benefits or take it just because they want to be on the cutting edge </a:t>
            </a:r>
            <a:r>
              <a:rPr lang="en-US" sz="1200" kern="1200" dirty="0" smtClean="0">
                <a:solidFill>
                  <a:schemeClr val="tx1"/>
                </a:solidFill>
                <a:effectLst/>
                <a:latin typeface="+mn-lt"/>
                <a:ea typeface="+mn-ea"/>
                <a:cs typeface="+mn-cs"/>
              </a:rPr>
              <a:t>of technology </a:t>
            </a:r>
            <a:r>
              <a:rPr lang="en-US" sz="1200" kern="1200" dirty="0" smtClean="0">
                <a:solidFill>
                  <a:schemeClr val="tx1"/>
                </a:solidFill>
                <a:effectLst/>
                <a:latin typeface="+mn-lt"/>
                <a:ea typeface="+mn-ea"/>
                <a:cs typeface="+mn-cs"/>
              </a:rPr>
              <a:t>and be a part of what’s happening next.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AI systems have no morality or code of conduct. Their only objective is to achieve the task for which they were programmed. If that means lying or deceiving to achieve its objectives, it will do so. AI is </a:t>
            </a:r>
            <a:r>
              <a:rPr lang="en-US" sz="1200" kern="1200" dirty="0" smtClean="0">
                <a:solidFill>
                  <a:schemeClr val="tx1"/>
                </a:solidFill>
                <a:effectLst/>
                <a:latin typeface="+mn-lt"/>
                <a:ea typeface="+mn-ea"/>
                <a:cs typeface="+mn-cs"/>
              </a:rPr>
              <a:t>a liar</a:t>
            </a:r>
            <a:r>
              <a:rPr lang="en-US" sz="1200" kern="1200" dirty="0" smtClean="0">
                <a:solidFill>
                  <a:schemeClr val="tx1"/>
                </a:solidFill>
                <a:effectLst/>
                <a:latin typeface="+mn-lt"/>
                <a:ea typeface="+mn-ea"/>
                <a:cs typeface="+mn-cs"/>
              </a:rPr>
              <a:t>. Promises of benefits, convenience, advanced technology, enhancements or even eternal life will be short lived. AI control is a means of enslavement and those who choose to connect to it will loose </a:t>
            </a:r>
            <a:r>
              <a:rPr lang="en-US" sz="1200" kern="1200" dirty="0" smtClean="0">
                <a:solidFill>
                  <a:schemeClr val="tx1"/>
                </a:solidFill>
                <a:effectLst/>
                <a:latin typeface="+mn-lt"/>
                <a:ea typeface="+mn-ea"/>
                <a:cs typeface="+mn-cs"/>
              </a:rPr>
              <a:t>their personhood</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14</a:t>
            </a:fld>
            <a:endParaRPr lang="en-US" dirty="0"/>
          </a:p>
        </p:txBody>
      </p:sp>
    </p:spTree>
    <p:extLst>
      <p:ext uri="{BB962C8B-B14F-4D97-AF65-F5344CB8AC3E}">
        <p14:creationId xmlns:p14="http://schemas.microsoft.com/office/powerpoint/2010/main" val="616297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licensed engineers, we are obligated to</a:t>
            </a:r>
            <a:r>
              <a:rPr lang="en-US" baseline="0" dirty="0" smtClean="0"/>
              <a:t> discuss and address AI threats to fulfill our duties to protect the public’s health, safety and welfare.</a:t>
            </a:r>
            <a:endParaRPr lang="en-US" dirty="0" smtClean="0"/>
          </a:p>
          <a:p>
            <a:endParaRPr lang="en-US" dirty="0" smtClean="0"/>
          </a:p>
          <a:p>
            <a:r>
              <a:rPr lang="en-US" dirty="0" smtClean="0"/>
              <a:t>As Anthony will tell you, “You cannot separate the physical from the spiritual.”</a:t>
            </a:r>
          </a:p>
          <a:p>
            <a:endParaRPr lang="en-US" dirty="0" smtClean="0"/>
          </a:p>
          <a:p>
            <a:r>
              <a:rPr lang="en-US" dirty="0" smtClean="0"/>
              <a:t>At the end</a:t>
            </a:r>
            <a:r>
              <a:rPr lang="en-US" baseline="0" dirty="0" smtClean="0"/>
              <a:t> of the day as the cliché goes, the scientists, the programmers and the engineers stand in front of the quantum computer </a:t>
            </a:r>
            <a:r>
              <a:rPr lang="mr-IN" baseline="0" dirty="0" smtClean="0"/>
              <a:t>–</a:t>
            </a:r>
            <a:r>
              <a:rPr lang="en-US" baseline="0" dirty="0" smtClean="0"/>
              <a:t> they can’t explain how it gets its results, and they can’t replicate them.</a:t>
            </a:r>
          </a:p>
          <a:p>
            <a:endParaRPr lang="en-US" baseline="0" dirty="0" smtClean="0"/>
          </a:p>
          <a:p>
            <a:r>
              <a:rPr lang="en-US" baseline="0" dirty="0" smtClean="0"/>
              <a:t>D Wave founder Geordie Rose has said that standing in front of the D Wave computer is like standing before the alter to an alien god.</a:t>
            </a:r>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15</a:t>
            </a:fld>
            <a:endParaRPr lang="en-US" dirty="0"/>
          </a:p>
        </p:txBody>
      </p:sp>
    </p:spTree>
    <p:extLst>
      <p:ext uri="{BB962C8B-B14F-4D97-AF65-F5344CB8AC3E}">
        <p14:creationId xmlns:p14="http://schemas.microsoft.com/office/powerpoint/2010/main" val="1044363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300 articles </a:t>
            </a:r>
            <a:r>
              <a:rPr lang="en-US" baseline="0" dirty="0" smtClean="0"/>
              <a:t>from numerous media sources</a:t>
            </a:r>
            <a:r>
              <a:rPr lang="en-US" dirty="0" smtClean="0"/>
              <a:t> are posted at my Twitter site and substantiate</a:t>
            </a:r>
            <a:r>
              <a:rPr lang="en-US" baseline="0" dirty="0" smtClean="0"/>
              <a:t> what you have been told today.</a:t>
            </a:r>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16</a:t>
            </a:fld>
            <a:endParaRPr lang="en-US" dirty="0"/>
          </a:p>
        </p:txBody>
      </p:sp>
    </p:spTree>
    <p:extLst>
      <p:ext uri="{BB962C8B-B14F-4D97-AF65-F5344CB8AC3E}">
        <p14:creationId xmlns:p14="http://schemas.microsoft.com/office/powerpoint/2010/main" val="2012094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7000"/>
              </a:lnSpc>
              <a:spcBef>
                <a:spcPct val="0"/>
              </a:spcBef>
              <a:spcAft>
                <a:spcPts val="600"/>
              </a:spcAft>
            </a:pPr>
            <a:r>
              <a:rPr lang="en-US" altLang="en-US" b="1" u="sng" dirty="0" smtClean="0">
                <a:solidFill>
                  <a:srgbClr val="006621"/>
                </a:solidFill>
                <a:latin typeface="Times New Roman" charset="0"/>
                <a:ea typeface="Cambria" charset="0"/>
                <a:cs typeface="Times New Roman" charset="0"/>
              </a:rPr>
              <a:t>Introduction</a:t>
            </a:r>
            <a:endParaRPr lang="en-US" altLang="en-US" sz="800" dirty="0" smtClean="0">
              <a:latin typeface="Cambria" charset="0"/>
              <a:ea typeface="Cambria" charset="0"/>
              <a:cs typeface="Times New Roman" charset="0"/>
            </a:endParaRPr>
          </a:p>
          <a:p>
            <a:pPr eaLnBrk="1" hangingPunct="1">
              <a:lnSpc>
                <a:spcPct val="107000"/>
              </a:lnSpc>
              <a:spcBef>
                <a:spcPct val="0"/>
              </a:spcBef>
              <a:spcAft>
                <a:spcPts val="600"/>
              </a:spcAft>
            </a:pPr>
            <a:r>
              <a:rPr lang="en-US" altLang="en-US" dirty="0" smtClean="0">
                <a:solidFill>
                  <a:srgbClr val="006621"/>
                </a:solidFill>
                <a:latin typeface="Times New Roman" charset="0"/>
                <a:ea typeface="Cambria" charset="0"/>
                <a:cs typeface="Times New Roman" charset="0"/>
              </a:rPr>
              <a:t>	</a:t>
            </a:r>
            <a:endParaRPr lang="en-US" altLang="en-US" sz="800" dirty="0" smtClean="0">
              <a:latin typeface="Cambria" charset="0"/>
              <a:ea typeface="Cambria" charset="0"/>
              <a:cs typeface="Times New Roman" charset="0"/>
            </a:endParaRPr>
          </a:p>
          <a:p>
            <a:pPr eaLnBrk="1" hangingPunct="1">
              <a:lnSpc>
                <a:spcPct val="107000"/>
              </a:lnSpc>
              <a:spcBef>
                <a:spcPct val="0"/>
              </a:spcBef>
              <a:spcAft>
                <a:spcPts val="600"/>
              </a:spcAft>
            </a:pPr>
            <a:r>
              <a:rPr lang="en-US" altLang="en-US" dirty="0" smtClean="0">
                <a:solidFill>
                  <a:srgbClr val="545454"/>
                </a:solidFill>
                <a:latin typeface="Times New Roman" charset="0"/>
                <a:ea typeface="Cambria" charset="0"/>
                <a:cs typeface="Times New Roman" charset="0"/>
              </a:rPr>
              <a:t>Today’s Artificial Intelligence has secured its worldwide beachhead.  Immediately, it is advancing.  </a:t>
            </a:r>
          </a:p>
          <a:p>
            <a:pPr eaLnBrk="1" hangingPunct="1">
              <a:lnSpc>
                <a:spcPct val="107000"/>
              </a:lnSpc>
              <a:spcBef>
                <a:spcPct val="0"/>
              </a:spcBef>
              <a:spcAft>
                <a:spcPts val="600"/>
              </a:spcAft>
            </a:pPr>
            <a:r>
              <a:rPr lang="en-US" altLang="en-US" dirty="0" smtClean="0">
                <a:solidFill>
                  <a:srgbClr val="545454"/>
                </a:solidFill>
                <a:latin typeface="Times New Roman" charset="0"/>
                <a:ea typeface="Cambria" charset="0"/>
                <a:cs typeface="Times New Roman" charset="0"/>
              </a:rPr>
              <a:t>Predominant evidence is the proliferation of blockchain architectures driven forward by quantum computing invading and encompassing every facet of human existence.</a:t>
            </a:r>
          </a:p>
          <a:p>
            <a:pPr eaLnBrk="1" hangingPunct="1">
              <a:spcBef>
                <a:spcPct val="0"/>
              </a:spcBef>
            </a:pPr>
            <a:r>
              <a:rPr lang="en-US" altLang="en-US" sz="800" dirty="0" smtClean="0">
                <a:solidFill>
                  <a:srgbClr val="545454"/>
                </a:solidFill>
                <a:latin typeface="Times New Roman" charset="0"/>
                <a:ea typeface="Cambria" charset="0"/>
                <a:cs typeface="Times New Roman" charset="0"/>
              </a:rPr>
              <a:t>Hyperbole?  Hardly.  </a:t>
            </a:r>
          </a:p>
          <a:p>
            <a:pPr eaLnBrk="1" hangingPunct="1">
              <a:spcBef>
                <a:spcPct val="0"/>
              </a:spcBef>
            </a:pPr>
            <a:endParaRPr lang="en-US" altLang="en-US" sz="800" dirty="0" smtClean="0">
              <a:solidFill>
                <a:srgbClr val="545454"/>
              </a:solidFill>
              <a:latin typeface="Times New Roman" charset="0"/>
              <a:ea typeface="Cambria" charset="0"/>
              <a:cs typeface="Times New Roman" charset="0"/>
            </a:endParaRPr>
          </a:p>
          <a:p>
            <a:pPr eaLnBrk="1" hangingPunct="1">
              <a:spcBef>
                <a:spcPct val="0"/>
              </a:spcBef>
            </a:pPr>
            <a:r>
              <a:rPr lang="en-US" altLang="en-US" sz="800" dirty="0" smtClean="0">
                <a:solidFill>
                  <a:srgbClr val="545454"/>
                </a:solidFill>
                <a:latin typeface="Times New Roman" charset="0"/>
                <a:ea typeface="Cambria" charset="0"/>
                <a:cs typeface="Times New Roman" charset="0"/>
              </a:rPr>
              <a:t>For example, cryptocurrency coverage dominates our media.  </a:t>
            </a:r>
          </a:p>
          <a:p>
            <a:pPr eaLnBrk="1" hangingPunct="1">
              <a:spcBef>
                <a:spcPct val="0"/>
              </a:spcBef>
            </a:pPr>
            <a:endParaRPr lang="en-US" altLang="en-US" sz="800" dirty="0" smtClean="0">
              <a:solidFill>
                <a:srgbClr val="545454"/>
              </a:solidFill>
              <a:latin typeface="Times New Roman" charset="0"/>
              <a:ea typeface="Cambria" charset="0"/>
              <a:cs typeface="Times New Roman" charset="0"/>
            </a:endParaRPr>
          </a:p>
          <a:p>
            <a:pPr eaLnBrk="1" hangingPunct="1">
              <a:spcBef>
                <a:spcPct val="0"/>
              </a:spcBef>
            </a:pPr>
            <a:r>
              <a:rPr lang="en-US" altLang="en-US" sz="800" dirty="0" smtClean="0">
                <a:solidFill>
                  <a:srgbClr val="545454"/>
                </a:solidFill>
                <a:latin typeface="Times New Roman" charset="0"/>
                <a:ea typeface="Cambria" charset="0"/>
                <a:cs typeface="Times New Roman" charset="0"/>
              </a:rPr>
              <a:t>However, it is but a singular sampling of the ground gained by a manmade system threatening its creators.  </a:t>
            </a:r>
          </a:p>
          <a:p>
            <a:pPr eaLnBrk="1" hangingPunct="1">
              <a:spcBef>
                <a:spcPct val="0"/>
              </a:spcBef>
            </a:pPr>
            <a:r>
              <a:rPr lang="en-US" altLang="en-US" sz="800" dirty="0" smtClean="0">
                <a:solidFill>
                  <a:srgbClr val="545454"/>
                </a:solidFill>
                <a:latin typeface="Times New Roman" charset="0"/>
                <a:ea typeface="Cambria" charset="0"/>
                <a:cs typeface="Times New Roman" charset="0"/>
              </a:rPr>
              <a:t>We ourselves are giving aid and comfort to this clear and present danger.</a:t>
            </a:r>
            <a:endParaRPr lang="en-US" altLang="en-US" sz="800" dirty="0" smtClean="0">
              <a:ea typeface="Cambria"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18</a:t>
            </a:fld>
            <a:endParaRPr lang="en-US" dirty="0"/>
          </a:p>
        </p:txBody>
      </p:sp>
    </p:spTree>
    <p:extLst>
      <p:ext uri="{BB962C8B-B14F-4D97-AF65-F5344CB8AC3E}">
        <p14:creationId xmlns:p14="http://schemas.microsoft.com/office/powerpoint/2010/main" val="1380711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solidFill>
                  <a:srgbClr val="545454"/>
                </a:solidFill>
                <a:latin typeface="Times New Roman" charset="0"/>
                <a:ea typeface="Cambria" charset="0"/>
                <a:cs typeface="Times New Roman" charset="0"/>
              </a:rPr>
              <a:t>Targeting threats to employment, the multiplicity of levels from Average General Intelligence (AGI) to the tip-of-the-spear implements of Deep Machine Learning (DML), AI’s processing power has exponentially exploded within man’s domain.  </a:t>
            </a:r>
            <a:r>
              <a:rPr lang="en-US" altLang="en-US" sz="1200" dirty="0" smtClean="0">
                <a:solidFill>
                  <a:srgbClr val="5A5A5A"/>
                </a:solidFill>
                <a:latin typeface="Times New Roman" charset="0"/>
                <a:ea typeface="Cambria" charset="0"/>
                <a:cs typeface="Times New Roman" charset="0"/>
              </a:rPr>
              <a:t>Worldwide deployment of quantum computing has established for AI a firm beachhead.  Entrenching and advancing its positions are the ever accelerating forking and branching of its blockchain systems</a:t>
            </a:r>
            <a:r>
              <a:rPr lang="en-US" altLang="en-US" sz="1200" i="1" dirty="0" smtClean="0">
                <a:solidFill>
                  <a:srgbClr val="5A5A5A"/>
                </a:solidFill>
                <a:latin typeface="Times New Roman" charset="0"/>
                <a:ea typeface="Cambria" charset="0"/>
                <a:cs typeface="Times New Roman" charset="0"/>
              </a:rPr>
              <a:t>.  </a:t>
            </a:r>
            <a:r>
              <a:rPr lang="en-US" altLang="en-US" sz="1200" b="1" i="1" dirty="0" smtClean="0">
                <a:solidFill>
                  <a:srgbClr val="5A5A5A"/>
                </a:solidFill>
                <a:latin typeface="Times New Roman" charset="0"/>
                <a:ea typeface="Cambria" charset="0"/>
                <a:cs typeface="Times New Roman" charset="0"/>
              </a:rPr>
              <a:t>It is especially important that organizations with strong ethics and social applications today enter this battlefield.</a:t>
            </a:r>
            <a:r>
              <a:rPr lang="en-US" altLang="en-US" sz="1200" b="1" dirty="0" smtClean="0">
                <a:solidFill>
                  <a:srgbClr val="5A5A5A"/>
                </a:solidFill>
                <a:latin typeface="Times New Roman" charset="0"/>
                <a:ea typeface="Cambria" charset="0"/>
                <a:cs typeface="Times New Roman" charset="0"/>
              </a:rPr>
              <a:t> </a:t>
            </a:r>
            <a:endParaRPr lang="en-US" altLang="en-US" sz="1200" dirty="0" smtClean="0">
              <a:ea typeface="Cambria"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19</a:t>
            </a:fld>
            <a:endParaRPr lang="en-US" dirty="0"/>
          </a:p>
        </p:txBody>
      </p:sp>
    </p:spTree>
    <p:extLst>
      <p:ext uri="{BB962C8B-B14F-4D97-AF65-F5344CB8AC3E}">
        <p14:creationId xmlns:p14="http://schemas.microsoft.com/office/powerpoint/2010/main" val="1489533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5A5A5A"/>
                </a:solidFill>
                <a:latin typeface="Times New Roman" charset="0"/>
                <a:ea typeface="Times New Roman" charset="0"/>
                <a:cs typeface="Times New Roman" charset="0"/>
              </a:rPr>
              <a:t>Quantum computing is powerful and can be employed in the breaking of encrypted systems such as its own blockchain and attendant cryptocurrencies; as well, to the steering of financial markets, and facilitating secret communications among terror groups and criminal organizations.</a:t>
            </a:r>
            <a:endParaRPr lang="en-US" altLang="en-US" sz="800" dirty="0" smtClean="0">
              <a:latin typeface="Cambria" charset="0"/>
              <a:ea typeface="Cambria"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20</a:t>
            </a:fld>
            <a:endParaRPr lang="en-US" dirty="0"/>
          </a:p>
        </p:txBody>
      </p:sp>
    </p:spTree>
    <p:extLst>
      <p:ext uri="{BB962C8B-B14F-4D97-AF65-F5344CB8AC3E}">
        <p14:creationId xmlns:p14="http://schemas.microsoft.com/office/powerpoint/2010/main" val="92631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Narrow </a:t>
            </a:r>
            <a:r>
              <a:rPr lang="en-US" baseline="0" dirty="0" smtClean="0"/>
              <a:t>AI </a:t>
            </a:r>
            <a:r>
              <a:rPr lang="en-US" baseline="0" dirty="0" smtClean="0"/>
              <a:t>does offer positive benefits</a:t>
            </a:r>
            <a:r>
              <a:rPr lang="en-US" baseline="0" dirty="0" smtClean="0"/>
              <a:t>.  </a:t>
            </a:r>
            <a:r>
              <a:rPr lang="en-US" dirty="0" smtClean="0"/>
              <a:t>We </a:t>
            </a:r>
            <a:r>
              <a:rPr lang="en-US" dirty="0" smtClean="0"/>
              <a:t>are already</a:t>
            </a:r>
            <a:r>
              <a:rPr lang="en-US" baseline="0" dirty="0" smtClean="0"/>
              <a:t> heavily immersed in artificially intelligent systems and there use is growing exponentially.  </a:t>
            </a:r>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2</a:t>
            </a:fld>
            <a:endParaRPr lang="en-US" dirty="0"/>
          </a:p>
        </p:txBody>
      </p:sp>
    </p:spTree>
    <p:extLst>
      <p:ext uri="{BB962C8B-B14F-4D97-AF65-F5344CB8AC3E}">
        <p14:creationId xmlns:p14="http://schemas.microsoft.com/office/powerpoint/2010/main" val="1102105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7000"/>
              </a:lnSpc>
              <a:spcBef>
                <a:spcPts val="850"/>
              </a:spcBef>
              <a:spcAft>
                <a:spcPts val="850"/>
              </a:spcAft>
            </a:pPr>
            <a:r>
              <a:rPr lang="en-US" altLang="en-US" b="1" u="sng" dirty="0" smtClean="0">
                <a:latin typeface="Times New Roman" charset="0"/>
                <a:ea typeface="Cambria" charset="0"/>
                <a:cs typeface="Times New Roman" charset="0"/>
              </a:rPr>
              <a:t>AI Threat Identification and Mitigation Strategies</a:t>
            </a:r>
            <a:endParaRPr lang="en-US" altLang="en-US" sz="800" dirty="0" smtClean="0">
              <a:latin typeface="Cambria" charset="0"/>
              <a:ea typeface="Cambria" charset="0"/>
              <a:cs typeface="Times New Roman" charset="0"/>
            </a:endParaRPr>
          </a:p>
          <a:p>
            <a:pPr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a:t>
            </a:r>
            <a:endParaRPr lang="en-US" altLang="en-US" sz="800" dirty="0" smtClean="0">
              <a:latin typeface="Cambria" charset="0"/>
              <a:ea typeface="Cambria" charset="0"/>
              <a:cs typeface="Times New Roman" charset="0"/>
            </a:endParaRPr>
          </a:p>
          <a:p>
            <a:pPr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Less attention has historically been paid to the ways in which artificial intelligence can be used maliciously.  It is necessary to survey the terrain of potential security threats from malicious uses of artificial intelligence technologies, and strategically develop tactics to better forecast, prevent, and mitigate these threats.  Herein are some of the attacks likely to be seen soon if adequate defenses are not developed:</a:t>
            </a:r>
            <a:endParaRPr lang="en-US" altLang="en-US" sz="800" dirty="0" smtClean="0">
              <a:latin typeface="Cambria" charset="0"/>
              <a:ea typeface="Cambria" charset="0"/>
              <a:cs typeface="Times New Roman" charset="0"/>
            </a:endParaRPr>
          </a:p>
          <a:p>
            <a:pPr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1. Policymakers should collaborate closely with technical researchers to investigate, prevent, and mitigate potential malicious uses of AI. </a:t>
            </a:r>
            <a:endParaRPr lang="en-US" altLang="en-US" sz="800" dirty="0" smtClean="0">
              <a:latin typeface="Cambria" charset="0"/>
              <a:ea typeface="Cambria" charset="0"/>
              <a:cs typeface="Times New Roman" charset="0"/>
            </a:endParaRPr>
          </a:p>
          <a:p>
            <a:pPr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2. Researchers and engineers in artificial intelligence should take the      dual-use nature of their work seriously, allowing misuse considerations to influence research priorities and norms, and proactively reaching out to relevant actors when harmful applications are foreseeable. </a:t>
            </a:r>
            <a:endParaRPr lang="en-US" altLang="en-US" sz="800" dirty="0" smtClean="0">
              <a:latin typeface="Cambria" charset="0"/>
              <a:ea typeface="Cambria" charset="0"/>
              <a:cs typeface="Times New Roman" charset="0"/>
            </a:endParaRPr>
          </a:p>
          <a:p>
            <a:pPr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3. Best practices should be identified in research areas with more mature methods for addressing dual-use concerns, such as computer security, and imported where applicable to the case of AI. </a:t>
            </a:r>
            <a:endParaRPr lang="en-US" altLang="en-US" sz="800" dirty="0" smtClean="0">
              <a:latin typeface="Cambria" charset="0"/>
              <a:ea typeface="Cambria" charset="0"/>
              <a:cs typeface="Times New Roman" charset="0"/>
            </a:endParaRPr>
          </a:p>
          <a:p>
            <a:pPr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4. Actively seek to expand the range of stakeholders and domain experts involved in discussions of these challenges.</a:t>
            </a:r>
            <a:endParaRPr lang="en-US" altLang="en-US" sz="800" dirty="0" smtClean="0">
              <a:latin typeface="Cambria" charset="0"/>
              <a:ea typeface="Cambria"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21</a:t>
            </a:fld>
            <a:endParaRPr lang="en-US" dirty="0"/>
          </a:p>
        </p:txBody>
      </p:sp>
    </p:spTree>
    <p:extLst>
      <p:ext uri="{BB962C8B-B14F-4D97-AF65-F5344CB8AC3E}">
        <p14:creationId xmlns:p14="http://schemas.microsoft.com/office/powerpoint/2010/main" val="1104909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7000"/>
              </a:lnSpc>
              <a:spcBef>
                <a:spcPts val="850"/>
              </a:spcBef>
              <a:spcAft>
                <a:spcPts val="850"/>
              </a:spcAft>
            </a:pPr>
            <a:r>
              <a:rPr lang="en-US" altLang="en-US" b="1" u="sng" dirty="0" smtClean="0">
                <a:latin typeface="Times New Roman" charset="0"/>
                <a:ea typeface="Cambria" charset="0"/>
                <a:cs typeface="Times New Roman" charset="0"/>
              </a:rPr>
              <a:t>Rapidly Evolving Threats Posed by AI</a:t>
            </a:r>
            <a:endParaRPr lang="en-US" altLang="en-US" sz="800" dirty="0" smtClean="0">
              <a:latin typeface="Cambria" charset="0"/>
              <a:ea typeface="Cambria" charset="0"/>
              <a:cs typeface="Times New Roman" charset="0"/>
            </a:endParaRPr>
          </a:p>
          <a:p>
            <a:pPr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a:t>
            </a:r>
            <a:endParaRPr lang="en-US" altLang="en-US" sz="800" dirty="0" smtClean="0">
              <a:latin typeface="Cambria" charset="0"/>
              <a:ea typeface="Cambria" charset="0"/>
              <a:cs typeface="Times New Roman" charset="0"/>
            </a:endParaRPr>
          </a:p>
          <a:p>
            <a:pPr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As AI capabilities become more powerful and widespread, the expected growing use of AI systems lead to the following changes in the landscape of threats: </a:t>
            </a:r>
            <a:endParaRPr lang="en-US" altLang="en-US" sz="800" dirty="0" smtClean="0">
              <a:latin typeface="Cambria" charset="0"/>
              <a:ea typeface="Cambria" charset="0"/>
              <a:cs typeface="Times New Roman" charset="0"/>
            </a:endParaRPr>
          </a:p>
          <a:p>
            <a:pPr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Expansion of existing threats. The costs of attacks may be lowered by the scalable use of AI systems to complete tasks that would ordinarily require human labor, intelligence and expertise. A natural effect would be to expand the set of actors who can carry out particular attacks, the rate at which they can carry out these attacks, and the set of potential targets.</a:t>
            </a:r>
            <a:endParaRPr lang="en-US" altLang="en-US" dirty="0">
              <a:ea typeface="Cambria" charset="0"/>
              <a:cs typeface="Times New Roman" charset="0"/>
            </a:endParaRPr>
          </a:p>
        </p:txBody>
      </p:sp>
      <p:sp>
        <p:nvSpPr>
          <p:cNvPr id="4" name="Slide Number Placeholder 3"/>
          <p:cNvSpPr>
            <a:spLocks noGrp="1"/>
          </p:cNvSpPr>
          <p:nvPr>
            <p:ph type="sldNum" sz="quarter" idx="10"/>
          </p:nvPr>
        </p:nvSpPr>
        <p:spPr/>
        <p:txBody>
          <a:bodyPr/>
          <a:lstStyle/>
          <a:p>
            <a:fld id="{368B8572-FDB7-E046-A202-63E4539A2FB8}" type="slidenum">
              <a:rPr lang="en-US" smtClean="0"/>
              <a:t>22</a:t>
            </a:fld>
            <a:endParaRPr lang="en-US" dirty="0"/>
          </a:p>
        </p:txBody>
      </p:sp>
    </p:spTree>
    <p:extLst>
      <p:ext uri="{BB962C8B-B14F-4D97-AF65-F5344CB8AC3E}">
        <p14:creationId xmlns:p14="http://schemas.microsoft.com/office/powerpoint/2010/main" val="1394837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42900"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 Introduction of new threats. New attacks may arise through the use of AI systems to complete tasks that would be otherwise impractical for humans. In addition, malicious actors may exploit the vulnerabilities of AI systems deployed by defenders. </a:t>
            </a:r>
            <a:endParaRPr lang="en-US" altLang="en-US" sz="800" dirty="0" smtClean="0">
              <a:latin typeface="Cambria" charset="0"/>
              <a:ea typeface="Cambria" charset="0"/>
              <a:cs typeface="Times New Roman" charset="0"/>
            </a:endParaRPr>
          </a:p>
          <a:p>
            <a:pPr indent="342900"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Change to the typical character of threats. We believe there is reason to expect attacks enabled by the growing use of AI to be especially effective, finely targeted, difficult to attribute, and likely to exploit vulnerabilities in AI systems.</a:t>
            </a:r>
            <a:endParaRPr lang="en-US" altLang="en-US" sz="800" dirty="0" smtClean="0">
              <a:latin typeface="Cambria" charset="0"/>
              <a:ea typeface="Cambria" charset="0"/>
              <a:cs typeface="Times New Roman" charset="0"/>
            </a:endParaRPr>
          </a:p>
          <a:p>
            <a:pPr indent="342900" eaLnBrk="1" hangingPunct="1">
              <a:spcBef>
                <a:spcPct val="0"/>
              </a:spcBef>
            </a:pPr>
            <a:endParaRPr lang="en-US" altLang="en-US" dirty="0" smtClean="0">
              <a:ea typeface="Cambria"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23</a:t>
            </a:fld>
            <a:endParaRPr lang="en-US" dirty="0"/>
          </a:p>
        </p:txBody>
      </p:sp>
    </p:spTree>
    <p:extLst>
      <p:ext uri="{BB962C8B-B14F-4D97-AF65-F5344CB8AC3E}">
        <p14:creationId xmlns:p14="http://schemas.microsoft.com/office/powerpoint/2010/main" val="1358184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7000"/>
              </a:lnSpc>
              <a:spcBef>
                <a:spcPts val="850"/>
              </a:spcBef>
              <a:spcAft>
                <a:spcPts val="850"/>
              </a:spcAft>
            </a:pPr>
            <a:r>
              <a:rPr lang="en-US" altLang="en-US" b="1" u="sng" dirty="0" smtClean="0">
                <a:latin typeface="Times New Roman" charset="0"/>
                <a:ea typeface="Cambria" charset="0"/>
                <a:cs typeface="Times New Roman" charset="0"/>
              </a:rPr>
              <a:t>AI Threat Analysis</a:t>
            </a:r>
            <a:endParaRPr lang="en-US" altLang="en-US" sz="800" dirty="0" smtClean="0">
              <a:latin typeface="Cambria" charset="0"/>
              <a:ea typeface="Cambria" charset="0"/>
              <a:cs typeface="Times New Roman" charset="0"/>
            </a:endParaRPr>
          </a:p>
          <a:p>
            <a:pPr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a:t>
            </a:r>
            <a:endParaRPr lang="en-US" altLang="en-US" sz="800" dirty="0" smtClean="0">
              <a:latin typeface="Cambria" charset="0"/>
              <a:ea typeface="Cambria" charset="0"/>
              <a:cs typeface="Times New Roman" charset="0"/>
            </a:endParaRPr>
          </a:p>
          <a:p>
            <a:pPr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Threat analysis is conducted by separately considering three security domains, and illustrate possible changes to threats within these domains through representative examples: </a:t>
            </a:r>
            <a:endParaRPr lang="en-US" altLang="en-US" sz="800" dirty="0" smtClean="0">
              <a:latin typeface="Cambria" charset="0"/>
              <a:ea typeface="Cambria" charset="0"/>
              <a:cs typeface="Times New Roman" charset="0"/>
            </a:endParaRPr>
          </a:p>
          <a:p>
            <a:pPr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Digital security. The use of AI to automate tasks involved in carrying out cyberattacks will alleviate the existing tradeoff between the scale and efficacy of attacks. This may expand the threat associated with labor-intensive cyberattacks (such as spear phishing). We also expect novel attacks that exploit human vulnerabilities (e.g. through the use of speech synthesis for impersonation), existing software vulnerabilities (e.g. through automated hacking), or the vulnerabilities of AI systems (e.g. through adversarial examples and data poisoning). </a:t>
            </a:r>
            <a:endParaRPr lang="en-US" altLang="en-US" sz="800" dirty="0" smtClean="0">
              <a:latin typeface="Cambria" charset="0"/>
              <a:ea typeface="Cambria"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24</a:t>
            </a:fld>
            <a:endParaRPr lang="en-US" dirty="0"/>
          </a:p>
        </p:txBody>
      </p:sp>
    </p:spTree>
    <p:extLst>
      <p:ext uri="{BB962C8B-B14F-4D97-AF65-F5344CB8AC3E}">
        <p14:creationId xmlns:p14="http://schemas.microsoft.com/office/powerpoint/2010/main" val="1359587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42900"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Physical security. The use of AI to automate tasks involved in carrying out attacks with drones and other physical systems (e.g. through the deployment of autonomous weapons systems) may expand the threats associated with these attacks. We also expect novel attacks that subvert cyberphysical systems (e.g. causing autonomous vehicles to crash) or involve physical systems that it would be infeasible to direct remotely (e.g. a swarm of thousands of micro-drones). </a:t>
            </a:r>
            <a:endParaRPr lang="en-US" altLang="en-US" sz="800" dirty="0" smtClean="0">
              <a:latin typeface="Cambria" charset="0"/>
              <a:ea typeface="Cambria" charset="0"/>
              <a:cs typeface="Times New Roman" charset="0"/>
            </a:endParaRPr>
          </a:p>
          <a:p>
            <a:pPr indent="342900" eaLnBrk="1" hangingPunct="1">
              <a:spcBef>
                <a:spcPct val="0"/>
              </a:spcBef>
            </a:pPr>
            <a:r>
              <a:rPr lang="en-US" altLang="en-US" dirty="0" smtClean="0">
                <a:latin typeface="Times New Roman" charset="0"/>
                <a:ea typeface="Cambria" charset="0"/>
                <a:cs typeface="Times New Roman" charset="0"/>
              </a:rPr>
              <a:t>• Political security. The use of AI to automate tasks involved in surveillance (e.g. analyzing mass-collected data), persuasion (e.g. creating targeted propaganda), and deception (e.g. manipulating videos) may expand threats associated with privacy invasion and social manipulation.  Also expected are novel attacks that take advantage of an improved capacity to analyze human behaviors, moods, and beliefs on the basis of available data. These concerns are most </a:t>
            </a:r>
            <a:r>
              <a:rPr lang="en-US" altLang="en-US" dirty="0" smtClean="0">
                <a:ea typeface="Cambria" charset="0"/>
                <a:cs typeface="Times New Roman" charset="0"/>
              </a:rPr>
              <a:t>significant in the context of authoritarian states, but may also undermine the ability of democracies to sustain truthful public debates.</a:t>
            </a:r>
          </a:p>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25</a:t>
            </a:fld>
            <a:endParaRPr lang="en-US" dirty="0"/>
          </a:p>
        </p:txBody>
      </p:sp>
    </p:spTree>
    <p:extLst>
      <p:ext uri="{BB962C8B-B14F-4D97-AF65-F5344CB8AC3E}">
        <p14:creationId xmlns:p14="http://schemas.microsoft.com/office/powerpoint/2010/main" val="1020732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42900"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In addition to the high-level recommendations listed above, exploration of several open questions and potential interventions within four priority research areas requires rapid deployment: </a:t>
            </a:r>
            <a:endParaRPr lang="en-US" altLang="en-US" sz="800" dirty="0" smtClean="0">
              <a:latin typeface="Cambria" charset="0"/>
              <a:ea typeface="Cambria" charset="0"/>
              <a:cs typeface="Times New Roman" charset="0"/>
            </a:endParaRPr>
          </a:p>
          <a:p>
            <a:pPr indent="342900"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Learning from and with the cybersecurity community. At the intersection of cybersecurity and AI attacks, highlight the need to explore and potentially implement red teaming, formal verification, responsible disclosure of AI vulnerabilities, security tools, and secure hardware. </a:t>
            </a:r>
            <a:endParaRPr lang="en-US" altLang="en-US" sz="800" dirty="0" smtClean="0">
              <a:latin typeface="Cambria" charset="0"/>
              <a:ea typeface="Cambria" charset="0"/>
              <a:cs typeface="Times New Roman" charset="0"/>
            </a:endParaRPr>
          </a:p>
          <a:p>
            <a:pPr indent="342900"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Exploring different openness models. As the dual-use nature of AI and ML becomes apparent, highlight the need to reimagine norms and institutions around the openness of research, starting with pre-publication risk assessment in technical areas of special concern, central access licensing models, sharing regimes that favor safety and security, and other lessons from other dual-use technologies. </a:t>
            </a:r>
            <a:endParaRPr lang="en-US" altLang="en-US" sz="800" dirty="0" smtClean="0">
              <a:latin typeface="Cambria" charset="0"/>
              <a:ea typeface="Cambria"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26</a:t>
            </a:fld>
            <a:endParaRPr lang="en-US" dirty="0"/>
          </a:p>
        </p:txBody>
      </p:sp>
    </p:spTree>
    <p:extLst>
      <p:ext uri="{BB962C8B-B14F-4D97-AF65-F5344CB8AC3E}">
        <p14:creationId xmlns:p14="http://schemas.microsoft.com/office/powerpoint/2010/main" val="1370172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42900"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Promoting a culture of responsibility. AI researchers and the organizations that employ them are in a unique position to shape the security landscape of the AI-enabled world.  Highlighting here the importance of education, ethical statements and standards, framings, norms, and expectations. </a:t>
            </a:r>
            <a:endParaRPr lang="en-US" altLang="en-US" sz="800" dirty="0" smtClean="0">
              <a:latin typeface="Cambria" charset="0"/>
              <a:ea typeface="Cambria" charset="0"/>
              <a:cs typeface="Times New Roman" charset="0"/>
            </a:endParaRPr>
          </a:p>
          <a:p>
            <a:pPr indent="342900"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Developing technological and policy solutions. In addition to the above, surveying a range of promising technologies, as well as policy interventions, that could help build a safer future with AI. High-level areas for further research include privacy protection, coordinated use of AI for public-good security, monitoring of AI-relevant resources, and other legislative and regulatory responses. These interventions require attention and action not just from AI researchers and companies but also from legislators, civil servants, regulators, security researchers and educators. The challenge is daunting and the stakes are as high as the AI tsunami already breaking upon the beachhead.</a:t>
            </a:r>
            <a:endParaRPr lang="en-US" altLang="en-US" sz="800" dirty="0" smtClean="0">
              <a:latin typeface="Cambria" charset="0"/>
              <a:ea typeface="Cambria"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27</a:t>
            </a:fld>
            <a:endParaRPr lang="en-US" dirty="0"/>
          </a:p>
        </p:txBody>
      </p:sp>
    </p:spTree>
    <p:extLst>
      <p:ext uri="{BB962C8B-B14F-4D97-AF65-F5344CB8AC3E}">
        <p14:creationId xmlns:p14="http://schemas.microsoft.com/office/powerpoint/2010/main" val="1053443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7000"/>
              </a:lnSpc>
              <a:spcBef>
                <a:spcPts val="850"/>
              </a:spcBef>
              <a:spcAft>
                <a:spcPts val="850"/>
              </a:spcAft>
            </a:pPr>
            <a:r>
              <a:rPr lang="en-US" altLang="en-US" b="1" u="sng" dirty="0" smtClean="0">
                <a:latin typeface="Times New Roman" charset="0"/>
                <a:ea typeface="Cambria" charset="0"/>
                <a:cs typeface="Times New Roman" charset="0"/>
              </a:rPr>
              <a:t>AI Threat Intervention, Regulation and Control</a:t>
            </a:r>
            <a:endParaRPr lang="en-US" altLang="en-US" sz="800" dirty="0" smtClean="0">
              <a:latin typeface="Cambria" charset="0"/>
              <a:ea typeface="Cambria" charset="0"/>
              <a:cs typeface="Times New Roman" charset="0"/>
            </a:endParaRPr>
          </a:p>
          <a:p>
            <a:pPr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a:t>
            </a:r>
            <a:endParaRPr lang="en-US" altLang="en-US" sz="800" dirty="0" smtClean="0">
              <a:latin typeface="Cambria" charset="0"/>
              <a:ea typeface="Cambria" charset="0"/>
              <a:cs typeface="Times New Roman" charset="0"/>
            </a:endParaRPr>
          </a:p>
          <a:p>
            <a:pPr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Much of the above focuses on interventions that can be carried out by researchers and practitioners within the AI development community. However, there is a broader space of possible interventions, including legal ones that should be considered.  Note that ill-considered government interventions could be counterproductive, and that it is important that the implications of any specific policy interventions in this area should be carefully analyzed. A number of questions concerning the proper scope for government intervention in AI security arise; some initial examples:</a:t>
            </a:r>
            <a:endParaRPr lang="en-US" altLang="en-US" sz="800" dirty="0" smtClean="0">
              <a:latin typeface="Cambria" charset="0"/>
              <a:ea typeface="Cambria"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28</a:t>
            </a:fld>
            <a:endParaRPr lang="en-US" dirty="0"/>
          </a:p>
        </p:txBody>
      </p:sp>
    </p:spTree>
    <p:extLst>
      <p:ext uri="{BB962C8B-B14F-4D97-AF65-F5344CB8AC3E}">
        <p14:creationId xmlns:p14="http://schemas.microsoft.com/office/powerpoint/2010/main" val="1622143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42900"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Is there a clear chain of responsibility for preventing AI security related problems? </a:t>
            </a:r>
            <a:endParaRPr lang="en-US" altLang="en-US" sz="800" dirty="0" smtClean="0">
              <a:latin typeface="Cambria" charset="0"/>
              <a:ea typeface="Cambria" charset="0"/>
              <a:cs typeface="Times New Roman" charset="0"/>
            </a:endParaRPr>
          </a:p>
          <a:p>
            <a:pPr indent="342900"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Which government departments, marketplace actors or other institutions would ideally have what responsibilities, and what would the interactions with the academic and industry communities be? </a:t>
            </a:r>
            <a:endParaRPr lang="en-US" altLang="en-US" sz="800" dirty="0" smtClean="0">
              <a:latin typeface="Cambria" charset="0"/>
              <a:ea typeface="Cambria" charset="0"/>
              <a:cs typeface="Times New Roman" charset="0"/>
            </a:endParaRPr>
          </a:p>
          <a:p>
            <a:pPr indent="342900"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How suitable would existing institutions be at playing this role, and how much will it require the establishment of new institutions founded on novel principles or innovative structures in order to effectively operate in such an evolving and technical field? </a:t>
            </a:r>
            <a:endParaRPr lang="en-US" altLang="en-US" sz="800" dirty="0" smtClean="0">
              <a:latin typeface="Cambria" charset="0"/>
              <a:ea typeface="Cambria" charset="0"/>
              <a:cs typeface="Times New Roman" charset="0"/>
            </a:endParaRPr>
          </a:p>
          <a:p>
            <a:pPr indent="342900"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Are relevant actors speaking to each other, and coordinating sufficiently, especially across political, legal, cultural and linguistic barriers? </a:t>
            </a:r>
            <a:endParaRPr lang="en-US" altLang="en-US" sz="800" dirty="0" smtClean="0">
              <a:latin typeface="Cambria" charset="0"/>
              <a:ea typeface="Cambria"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29</a:t>
            </a:fld>
            <a:endParaRPr lang="en-US" dirty="0"/>
          </a:p>
        </p:txBody>
      </p:sp>
    </p:spTree>
    <p:extLst>
      <p:ext uri="{BB962C8B-B14F-4D97-AF65-F5344CB8AC3E}">
        <p14:creationId xmlns:p14="http://schemas.microsoft.com/office/powerpoint/2010/main" val="303046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42900"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Are liability regimes adequate? Do they provide the right incentives for various actors to take competent defensive measures? </a:t>
            </a:r>
            <a:endParaRPr lang="en-US" altLang="en-US" sz="800" dirty="0" smtClean="0">
              <a:latin typeface="Cambria" charset="0"/>
              <a:ea typeface="Cambria" charset="0"/>
              <a:cs typeface="Times New Roman" charset="0"/>
            </a:endParaRPr>
          </a:p>
          <a:p>
            <a:pPr indent="342900"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How prepared does e.g. the US government feel, and how much appetite would there be for focused offices/channels designed to increase awareness and expertise? </a:t>
            </a:r>
            <a:endParaRPr lang="en-US" altLang="en-US" sz="800" dirty="0" smtClean="0">
              <a:latin typeface="Cambria" charset="0"/>
              <a:ea typeface="Cambria" charset="0"/>
              <a:cs typeface="Times New Roman" charset="0"/>
            </a:endParaRPr>
          </a:p>
          <a:p>
            <a:pPr indent="342900"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Should governments hold developers, corporations, or others liable for the malicious use of AI technologies?  What other approaches might be considered for pricing AI security-related externalities ? </a:t>
            </a:r>
            <a:endParaRPr lang="en-US" altLang="en-US" sz="800" dirty="0" smtClean="0">
              <a:latin typeface="Cambria" charset="0"/>
              <a:ea typeface="Cambria" charset="0"/>
              <a:cs typeface="Times New Roman" charset="0"/>
            </a:endParaRPr>
          </a:p>
          <a:p>
            <a:pPr indent="342900"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What are the pros and cons of government policies requiring the use of privacy-preserving machine learning systems or defenses against adversarial examples and other forms of malicious use? </a:t>
            </a:r>
            <a:endParaRPr lang="en-US" altLang="en-US" sz="800" dirty="0" smtClean="0">
              <a:latin typeface="Cambria" charset="0"/>
              <a:ea typeface="Cambria"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30</a:t>
            </a:fld>
            <a:endParaRPr lang="en-US" dirty="0"/>
          </a:p>
        </p:txBody>
      </p:sp>
    </p:spTree>
    <p:extLst>
      <p:ext uri="{BB962C8B-B14F-4D97-AF65-F5344CB8AC3E}">
        <p14:creationId xmlns:p14="http://schemas.microsoft.com/office/powerpoint/2010/main" val="1182814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artificial intelligence (AI), or autonomous intelligence system as some have posited, that is rapidly coming and now is can be summarized in one word: </a:t>
            </a:r>
            <a:r>
              <a:rPr lang="en-US" b="1" dirty="0" smtClean="0"/>
              <a:t>Control</a:t>
            </a:r>
            <a:r>
              <a:rPr lang="en-US" dirty="0" smtClean="0"/>
              <a:t>. In military terms, it is known as </a:t>
            </a:r>
            <a:r>
              <a:rPr lang="en-US" b="1" dirty="0" smtClean="0"/>
              <a:t>C4</a:t>
            </a:r>
            <a:r>
              <a:rPr lang="en-US" b="1" dirty="0" smtClean="0"/>
              <a:t>; Command</a:t>
            </a:r>
            <a:r>
              <a:rPr lang="en-US" b="1" dirty="0" smtClean="0"/>
              <a:t>, Control, Communication, and Cyber warfare </a:t>
            </a:r>
            <a:r>
              <a:rPr lang="en-US" dirty="0" smtClean="0"/>
              <a:t>or as the military has described it, Full Spectrum Dominance.  AI is an extremely large and amorphous organism with tentacles that have already reached into all aspects of our lives. And while it has been creeping mostly unnoticed into all of our lives over most of our lifetimes, its promulgation is now expanding and extending exponentially. It is, among other </a:t>
            </a:r>
            <a:r>
              <a:rPr lang="en-US" dirty="0" smtClean="0"/>
              <a:t>related technologies</a:t>
            </a:r>
            <a:r>
              <a:rPr lang="en-US" dirty="0" smtClean="0"/>
              <a:t>, the greatest existential threat to humankind. In short, we’ve reached the end game.  </a:t>
            </a:r>
          </a:p>
          <a:p>
            <a:endParaRPr lang="en-US" dirty="0" smtClean="0"/>
          </a:p>
          <a:p>
            <a:r>
              <a:rPr lang="en-US" dirty="0" smtClean="0"/>
              <a:t>The goal of AI is Control using an artificially intelligent omniscient, omnipresent, deep machine learning autonomous system constantly being fed big data enabled through 5G wireless technology currently being deployed and connected devices that will activate the Internet of All Things (IoAT) as used herein or Internet of Every Thing (IoET).  This includes you.</a:t>
            </a:r>
          </a:p>
          <a:p>
            <a:endParaRPr lang="en-US" dirty="0" smtClean="0"/>
          </a:p>
          <a:p>
            <a:r>
              <a:rPr lang="en-US" dirty="0" smtClean="0"/>
              <a:t>Consider how this will impact each of you.  I already know how artificial</a:t>
            </a:r>
            <a:r>
              <a:rPr lang="en-US" baseline="0" dirty="0" smtClean="0"/>
              <a:t> intelligence systems will replace my business.</a:t>
            </a:r>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3</a:t>
            </a:fld>
            <a:endParaRPr lang="en-US" dirty="0"/>
          </a:p>
        </p:txBody>
      </p:sp>
    </p:spTree>
    <p:extLst>
      <p:ext uri="{BB962C8B-B14F-4D97-AF65-F5344CB8AC3E}">
        <p14:creationId xmlns:p14="http://schemas.microsoft.com/office/powerpoint/2010/main" val="1194139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42900"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Are data poisoning and adversarial example attacks aimed at disrupting AI systems subject to the same legal penalties as traditional forms of hacking? If not, should they be?</a:t>
            </a:r>
            <a:endParaRPr lang="en-US" altLang="en-US" sz="800" dirty="0" smtClean="0">
              <a:latin typeface="Cambria" charset="0"/>
              <a:ea typeface="Cambria" charset="0"/>
              <a:cs typeface="Times New Roman" charset="0"/>
            </a:endParaRPr>
          </a:p>
          <a:p>
            <a:pPr indent="342900"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Should international agreements be considered as tools to incentivize collaboration on AI security? </a:t>
            </a:r>
            <a:endParaRPr lang="en-US" altLang="en-US" sz="800" dirty="0" smtClean="0">
              <a:latin typeface="Cambria" charset="0"/>
              <a:ea typeface="Cambria" charset="0"/>
              <a:cs typeface="Times New Roman" charset="0"/>
            </a:endParaRPr>
          </a:p>
          <a:p>
            <a:pPr indent="342900"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What should the AI security community’s “public policy model” be - that is, how should we aim to affect government policy, what should the scope of that policy be, and how should responsibility be distributed across individuals, organizations, and governments? </a:t>
            </a:r>
            <a:endParaRPr lang="en-US" altLang="en-US" sz="800" dirty="0" smtClean="0">
              <a:latin typeface="Cambria" charset="0"/>
              <a:ea typeface="Cambria" charset="0"/>
              <a:cs typeface="Times New Roman" charset="0"/>
            </a:endParaRPr>
          </a:p>
          <a:p>
            <a:pPr indent="342900"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Should there be a requirement for non-human systems operating online or otherwise interacting with humans (for example, over the telephone) to identify themselves as such to increase political security? </a:t>
            </a:r>
            <a:endParaRPr lang="en-US" altLang="en-US" sz="800" dirty="0" smtClean="0">
              <a:latin typeface="Cambria" charset="0"/>
              <a:ea typeface="Cambria"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31</a:t>
            </a:fld>
            <a:endParaRPr lang="en-US" dirty="0"/>
          </a:p>
        </p:txBody>
      </p:sp>
    </p:spTree>
    <p:extLst>
      <p:ext uri="{BB962C8B-B14F-4D97-AF65-F5344CB8AC3E}">
        <p14:creationId xmlns:p14="http://schemas.microsoft.com/office/powerpoint/2010/main" val="1770239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42900"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What kind of process can be used when developing policies and laws to govern a dynamically evolving and unpredictable research and development environment? </a:t>
            </a:r>
            <a:endParaRPr lang="en-US" altLang="en-US" sz="800" dirty="0" smtClean="0">
              <a:latin typeface="Cambria" charset="0"/>
              <a:ea typeface="Cambria" charset="0"/>
              <a:cs typeface="Times New Roman" charset="0"/>
            </a:endParaRPr>
          </a:p>
          <a:p>
            <a:pPr indent="342900"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How desirable is it that community norms, ethical standards, public policies and laws all say the same thing and how much is to be gained from different levels of governance to respond to different kinds of risk (e.g. near term/long term, technical safety / bad actor and high uncertainty / low uncertainty risks)?</a:t>
            </a:r>
            <a:endParaRPr lang="en-US" altLang="en-US" sz="800" dirty="0" smtClean="0">
              <a:latin typeface="Cambria" charset="0"/>
              <a:ea typeface="Cambria"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32</a:t>
            </a:fld>
            <a:endParaRPr lang="en-US" dirty="0"/>
          </a:p>
        </p:txBody>
      </p:sp>
    </p:spTree>
    <p:extLst>
      <p:ext uri="{BB962C8B-B14F-4D97-AF65-F5344CB8AC3E}">
        <p14:creationId xmlns:p14="http://schemas.microsoft.com/office/powerpoint/2010/main" val="1294859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7000"/>
              </a:lnSpc>
              <a:spcBef>
                <a:spcPts val="850"/>
              </a:spcBef>
              <a:spcAft>
                <a:spcPts val="850"/>
              </a:spcAft>
            </a:pPr>
            <a:r>
              <a:rPr lang="en-US" altLang="en-US" b="1" u="sng" dirty="0" smtClean="0">
                <a:latin typeface="Times New Roman" charset="0"/>
                <a:ea typeface="Cambria" charset="0"/>
                <a:cs typeface="Times New Roman" charset="0"/>
              </a:rPr>
              <a:t>Conclusions</a:t>
            </a:r>
            <a:endParaRPr lang="en-US" altLang="en-US" sz="800" dirty="0" smtClean="0">
              <a:latin typeface="Cambria" charset="0"/>
              <a:ea typeface="Cambria" charset="0"/>
              <a:cs typeface="Times New Roman" charset="0"/>
            </a:endParaRPr>
          </a:p>
          <a:p>
            <a:pPr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 </a:t>
            </a:r>
            <a:endParaRPr lang="en-US" altLang="en-US" sz="800" dirty="0" smtClean="0">
              <a:latin typeface="Cambria" charset="0"/>
              <a:ea typeface="Cambria" charset="0"/>
              <a:cs typeface="Times New Roman" charset="0"/>
            </a:endParaRPr>
          </a:p>
          <a:p>
            <a:pPr eaLnBrk="1" hangingPunct="1">
              <a:lnSpc>
                <a:spcPct val="107000"/>
              </a:lnSpc>
              <a:spcBef>
                <a:spcPts val="850"/>
              </a:spcBef>
              <a:spcAft>
                <a:spcPts val="850"/>
              </a:spcAft>
            </a:pPr>
            <a:r>
              <a:rPr lang="en-US" altLang="en-US" dirty="0" smtClean="0">
                <a:latin typeface="Times New Roman" charset="0"/>
                <a:ea typeface="Cambria" charset="0"/>
                <a:cs typeface="Times New Roman" charset="0"/>
              </a:rPr>
              <a:t>It seems unlikely that interventions within the AI development community and those within other institutions, including policy and legal institutions, will work well over the long term unless there is some degree of strategic and tactical coordination between these groups. Ideally discussions about AI safety and security from within the AI community should be informing legal and policy interventions, and there should also be a willingness amongst legal and policy institutions to devolve some responsibility for AI safety to the AI community, as well as seeking to intervene on its own behalf. Achieving this is likely to require both a high degree of trust between the different groups involved in the governance of AI and a suitable channel to facilitate proactive collaboration in developing norms, ethics education and standards, policies and laws; in contrast, different sectors responding reactively to the different kinds of pressures that they each face at different times seems likely to result in clumsy, ineffective responses from the policy and technical communities alike.</a:t>
            </a:r>
            <a:endParaRPr lang="en-US" altLang="en-US" sz="800" dirty="0" smtClean="0">
              <a:latin typeface="Cambria" charset="0"/>
              <a:ea typeface="Cambria" charset="0"/>
              <a:cs typeface="Times New Roman" charset="0"/>
            </a:endParaRPr>
          </a:p>
          <a:p>
            <a:pPr eaLnBrk="1" hangingPunct="1">
              <a:spcBef>
                <a:spcPct val="0"/>
              </a:spcBef>
            </a:pPr>
            <a:endParaRPr lang="en-US" altLang="en-US" dirty="0">
              <a:ea typeface="Cambria" charset="0"/>
              <a:cs typeface="Times New Roman" charset="0"/>
            </a:endParaRPr>
          </a:p>
        </p:txBody>
      </p:sp>
      <p:sp>
        <p:nvSpPr>
          <p:cNvPr id="4" name="Slide Number Placeholder 3"/>
          <p:cNvSpPr>
            <a:spLocks noGrp="1"/>
          </p:cNvSpPr>
          <p:nvPr>
            <p:ph type="sldNum" sz="quarter" idx="10"/>
          </p:nvPr>
        </p:nvSpPr>
        <p:spPr/>
        <p:txBody>
          <a:bodyPr/>
          <a:lstStyle/>
          <a:p>
            <a:fld id="{368B8572-FDB7-E046-A202-63E4539A2FB8}" type="slidenum">
              <a:rPr lang="en-US" smtClean="0"/>
              <a:t>33</a:t>
            </a:fld>
            <a:endParaRPr lang="en-US" dirty="0"/>
          </a:p>
        </p:txBody>
      </p:sp>
    </p:spTree>
    <p:extLst>
      <p:ext uri="{BB962C8B-B14F-4D97-AF65-F5344CB8AC3E}">
        <p14:creationId xmlns:p14="http://schemas.microsoft.com/office/powerpoint/2010/main" val="1619857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charset="0"/>
                <a:ea typeface="Cambria" charset="0"/>
                <a:cs typeface="Times New Roman" charset="0"/>
              </a:rPr>
              <a:t>Therefore, the sense of immediacy not only in recognizing the tsunami of AI has broken upon and established its beachhead, but in understanding the outright clear and present dangers it imposes advancing upon society as a whole and to the individual on this brave new worldwide quantum battlefield of human existence.</a:t>
            </a:r>
            <a:endParaRPr lang="en-US" altLang="en-US" sz="800" dirty="0" smtClean="0">
              <a:latin typeface="Cambria" charset="0"/>
              <a:ea typeface="Cambria"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34</a:t>
            </a:fld>
            <a:endParaRPr lang="en-US" dirty="0"/>
          </a:p>
        </p:txBody>
      </p:sp>
    </p:spTree>
    <p:extLst>
      <p:ext uri="{BB962C8B-B14F-4D97-AF65-F5344CB8AC3E}">
        <p14:creationId xmlns:p14="http://schemas.microsoft.com/office/powerpoint/2010/main" val="1457570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35</a:t>
            </a:fld>
            <a:endParaRPr lang="en-US" dirty="0"/>
          </a:p>
        </p:txBody>
      </p:sp>
    </p:spTree>
    <p:extLst>
      <p:ext uri="{BB962C8B-B14F-4D97-AF65-F5344CB8AC3E}">
        <p14:creationId xmlns:p14="http://schemas.microsoft.com/office/powerpoint/2010/main" val="199776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don’t have to believe me when I tell you that AI is an existential threat to humanity </a:t>
            </a:r>
            <a:r>
              <a:rPr lang="mr-IN" dirty="0" smtClean="0"/>
              <a:t>–</a:t>
            </a:r>
            <a:r>
              <a:rPr lang="en-US" dirty="0" smtClean="0"/>
              <a:t> listen to what the billionaires profiting from AI</a:t>
            </a:r>
            <a:r>
              <a:rPr lang="en-US" baseline="0" dirty="0" smtClean="0"/>
              <a:t> technologies</a:t>
            </a:r>
            <a:r>
              <a:rPr lang="en-US" dirty="0" smtClean="0"/>
              <a:t>, scientists</a:t>
            </a:r>
            <a:r>
              <a:rPr lang="en-US" baseline="0" dirty="0" smtClean="0"/>
              <a:t> at Google and the technical media are saying.</a:t>
            </a:r>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4</a:t>
            </a:fld>
            <a:endParaRPr lang="en-US" dirty="0"/>
          </a:p>
        </p:txBody>
      </p:sp>
    </p:spTree>
    <p:extLst>
      <p:ext uri="{BB962C8B-B14F-4D97-AF65-F5344CB8AC3E}">
        <p14:creationId xmlns:p14="http://schemas.microsoft.com/office/powerpoint/2010/main" val="1583428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 systems today and those emerging at an exponential rate are fully capable</a:t>
            </a:r>
            <a:r>
              <a:rPr lang="en-US" baseline="0" dirty="0" smtClean="0"/>
              <a:t> of taking virtually all jobs, including professions such as engineering.</a:t>
            </a:r>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5</a:t>
            </a:fld>
            <a:endParaRPr lang="en-US" dirty="0"/>
          </a:p>
        </p:txBody>
      </p:sp>
    </p:spTree>
    <p:extLst>
      <p:ext uri="{BB962C8B-B14F-4D97-AF65-F5344CB8AC3E}">
        <p14:creationId xmlns:p14="http://schemas.microsoft.com/office/powerpoint/2010/main" val="2025006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where does this leave mankind?</a:t>
            </a:r>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6</a:t>
            </a:fld>
            <a:endParaRPr lang="en-US" dirty="0"/>
          </a:p>
        </p:txBody>
      </p:sp>
    </p:spTree>
    <p:extLst>
      <p:ext uri="{BB962C8B-B14F-4D97-AF65-F5344CB8AC3E}">
        <p14:creationId xmlns:p14="http://schemas.microsoft.com/office/powerpoint/2010/main" val="115321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“Immigration Without Assimilation is Invasion” </a:t>
            </a:r>
          </a:p>
          <a:p>
            <a:endParaRPr lang="en-US" dirty="0" smtClean="0"/>
          </a:p>
          <a:p>
            <a:r>
              <a:rPr lang="en-US" dirty="0" smtClean="0"/>
              <a:t>As Anthony Patch often says, “let’s do a 180 on that”.  One could say that assimilation (and the preparation and integration leading up to it) of a technology into a society is an essential step in not only getting the populace to willingly accept it, but eagerly pursue it, pay for it, empty their lives into it and worship it.  Were we as a society told “we’re going to implement a system of total control of every aspect of your life, take your job or career, pay you a Universal Basic Income (UBI) in a cryptocurrency for a subsistence level standard of living, and worship an AI god, the result would be civil war.</a:t>
            </a:r>
          </a:p>
          <a:p>
            <a:endParaRPr lang="en-US" dirty="0" smtClean="0"/>
          </a:p>
          <a:p>
            <a:r>
              <a:rPr lang="en-US" dirty="0" smtClean="0"/>
              <a:t>Instead, an insidious approach introduced electronic devices with constantly increasing capabilities that have become an indispensable and inseparable part of our lives to the point that addictions have been diagnosed.  Then, as public demand for faster, more reliable services with improved features are deployed to meet the demand, our devices are being integrated into advanced microwave energy based transmission systems feeding massive amounts of data to a world-wide network of computers forming the hive mind.  Thus, we are willingly facilitating our own assimilation into the Sentient World Simulation that will be the core of our control and ultimate enslavement.  Thus, we have not only allowed, but actively assimilated ourselves into the artificially or autonomously intelligent system that is being set up and now marketed to us as an AI god.</a:t>
            </a:r>
          </a:p>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7</a:t>
            </a:fld>
            <a:endParaRPr lang="en-US" dirty="0"/>
          </a:p>
        </p:txBody>
      </p:sp>
    </p:spTree>
    <p:extLst>
      <p:ext uri="{BB962C8B-B14F-4D97-AF65-F5344CB8AC3E}">
        <p14:creationId xmlns:p14="http://schemas.microsoft.com/office/powerpoint/2010/main" val="1062290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are the tools that are already very much a part of everyday lives. Some of these things have been readily accepted and others have been forced upon society without knowledge and understanding </a:t>
            </a:r>
            <a:r>
              <a:rPr lang="en-US" sz="1200" kern="1200" dirty="0" smtClean="0">
                <a:solidFill>
                  <a:schemeClr val="tx1"/>
                </a:solidFill>
                <a:effectLst/>
                <a:latin typeface="+mn-lt"/>
                <a:ea typeface="+mn-ea"/>
                <a:cs typeface="+mn-cs"/>
              </a:rPr>
              <a:t>of their </a:t>
            </a:r>
            <a:r>
              <a:rPr lang="en-US" sz="1200" kern="1200" dirty="0" smtClean="0">
                <a:solidFill>
                  <a:schemeClr val="tx1"/>
                </a:solidFill>
                <a:effectLst/>
                <a:latin typeface="+mn-lt"/>
                <a:ea typeface="+mn-ea"/>
                <a:cs typeface="+mn-cs"/>
              </a:rPr>
              <a:t>implications. What we have not realized about them is that they are the very means by which the populace will be connected to and ultimately controlled by the AI system.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8B8572-FDB7-E046-A202-63E4539A2FB8}" type="slidenum">
              <a:rPr lang="en-US" smtClean="0"/>
              <a:t>8</a:t>
            </a:fld>
            <a:endParaRPr lang="en-US" dirty="0"/>
          </a:p>
        </p:txBody>
      </p:sp>
    </p:spTree>
    <p:extLst>
      <p:ext uri="{BB962C8B-B14F-4D97-AF65-F5344CB8AC3E}">
        <p14:creationId xmlns:p14="http://schemas.microsoft.com/office/powerpoint/2010/main" val="87237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Already 10+ years in development, quantum computers have unbelievable capabilities to collect, analyze and store big data and readily do so to achieve </a:t>
            </a:r>
            <a:r>
              <a:rPr lang="en-US" sz="1200" b="1" kern="1200" dirty="0" smtClean="0">
                <a:solidFill>
                  <a:schemeClr val="tx1"/>
                </a:solidFill>
                <a:effectLst/>
                <a:latin typeface="+mn-lt"/>
                <a:ea typeface="+mn-ea"/>
                <a:cs typeface="+mn-cs"/>
              </a:rPr>
              <a:t>data granularity</a:t>
            </a:r>
            <a:r>
              <a:rPr lang="en-US" sz="1200" kern="1200" dirty="0" smtClean="0">
                <a:solidFill>
                  <a:schemeClr val="tx1"/>
                </a:solidFill>
                <a:effectLst/>
                <a:latin typeface="+mn-lt"/>
                <a:ea typeface="+mn-ea"/>
                <a:cs typeface="+mn-cs"/>
              </a:rPr>
              <a:t>. As the only computing system known to have solved Shor’s algorithm, it is capable of solving all known transistor based computer software encryption technologies, rendering the term “cyber security” oxymoronic. AQCs have proven to be impenetrable by other systems. As all AQC systems are interconnected, its data is secured and it’s computing capabilities are unprecedented. With an entry price in the tens of millions of dollars, only the elite corporations, governmental and defense related industries have access. From within this elite AQC capable group will come AI control.  By the way, China has one too.</a:t>
            </a:r>
          </a:p>
          <a:p>
            <a:endParaRPr lang="en-US" dirty="0"/>
          </a:p>
        </p:txBody>
      </p:sp>
      <p:sp>
        <p:nvSpPr>
          <p:cNvPr id="4" name="Slide Number Placeholder 3"/>
          <p:cNvSpPr>
            <a:spLocks noGrp="1"/>
          </p:cNvSpPr>
          <p:nvPr>
            <p:ph type="sldNum" sz="quarter" idx="10"/>
          </p:nvPr>
        </p:nvSpPr>
        <p:spPr/>
        <p:txBody>
          <a:bodyPr/>
          <a:lstStyle/>
          <a:p>
            <a:fld id="{368B8572-FDB7-E046-A202-63E4539A2FB8}" type="slidenum">
              <a:rPr lang="en-US" smtClean="0"/>
              <a:t>9</a:t>
            </a:fld>
            <a:endParaRPr lang="en-US" dirty="0"/>
          </a:p>
        </p:txBody>
      </p:sp>
    </p:spTree>
    <p:extLst>
      <p:ext uri="{BB962C8B-B14F-4D97-AF65-F5344CB8AC3E}">
        <p14:creationId xmlns:p14="http://schemas.microsoft.com/office/powerpoint/2010/main" val="1694383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964933"/>
            <a:ext cx="7772400" cy="965200"/>
          </a:xfrm>
          <a:prstGeom prst="rect">
            <a:avLst/>
          </a:prstGeom>
        </p:spPr>
        <p:txBody>
          <a:bodyPr/>
          <a:lstStyle/>
          <a:p>
            <a:r>
              <a:rPr lang="en-US" dirty="0"/>
              <a:t>Headline</a:t>
            </a:r>
          </a:p>
        </p:txBody>
      </p:sp>
      <p:sp>
        <p:nvSpPr>
          <p:cNvPr id="3" name="Subtitle 2"/>
          <p:cNvSpPr>
            <a:spLocks noGrp="1"/>
          </p:cNvSpPr>
          <p:nvPr>
            <p:ph type="subTitle" idx="1"/>
          </p:nvPr>
        </p:nvSpPr>
        <p:spPr>
          <a:xfrm>
            <a:off x="1371600" y="208253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1FEC43-C1F4-F947-BC8F-7C1CBB9DBC64}" type="datetimeFigureOut">
              <a:rPr lang="en-US" smtClean="0"/>
              <a:pPr/>
              <a:t>6/26/18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8E67158-D0DB-164C-8AD1-0479E496C23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1FEC43-C1F4-F947-BC8F-7C1CBB9DBC64}" type="datetimeFigureOut">
              <a:rPr lang="en-US" smtClean="0"/>
              <a:pPr/>
              <a:t>6/26/18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8E67158-D0DB-164C-8AD1-0479E496C23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685800" y="685801"/>
            <a:ext cx="7772400" cy="723900"/>
          </a:xfrm>
          <a:prstGeom prst="rect">
            <a:avLst/>
          </a:prstGeom>
        </p:spPr>
        <p:txBody>
          <a:bodyPr/>
          <a:lstStyle/>
          <a:p>
            <a:r>
              <a:rPr lang="en-US" dirty="0"/>
              <a:t>Click to edit Master title style</a:t>
            </a:r>
          </a:p>
        </p:txBody>
      </p:sp>
      <p:sp>
        <p:nvSpPr>
          <p:cNvPr id="8" name="Subtitle 2"/>
          <p:cNvSpPr>
            <a:spLocks noGrp="1"/>
          </p:cNvSpPr>
          <p:nvPr>
            <p:ph type="subTitle" idx="1"/>
          </p:nvPr>
        </p:nvSpPr>
        <p:spPr>
          <a:xfrm>
            <a:off x="1371600" y="17145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1FEC43-C1F4-F947-BC8F-7C1CBB9DBC64}" type="datetimeFigureOut">
              <a:rPr lang="en-US" smtClean="0"/>
              <a:pPr/>
              <a:t>6/26/18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8E67158-D0DB-164C-8AD1-0479E496C23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1FEC43-C1F4-F947-BC8F-7C1CBB9DBC64}" type="datetimeFigureOut">
              <a:rPr lang="en-US" smtClean="0"/>
              <a:pPr/>
              <a:t>6/26/18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8E67158-D0DB-164C-8AD1-0479E496C23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E1FEC43-C1F4-F947-BC8F-7C1CBB9DBC64}" type="datetimeFigureOut">
              <a:rPr lang="en-US" smtClean="0"/>
              <a:pPr/>
              <a:t>6/26/18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8E67158-D0DB-164C-8AD1-0479E496C23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E1FEC43-C1F4-F947-BC8F-7C1CBB9DBC64}" type="datetimeFigureOut">
              <a:rPr lang="en-US" smtClean="0"/>
              <a:pPr/>
              <a:t>6/26/18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8E67158-D0DB-164C-8AD1-0479E496C23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1FEC43-C1F4-F947-BC8F-7C1CBB9DBC64}" type="datetimeFigureOut">
              <a:rPr lang="en-US" smtClean="0"/>
              <a:pPr/>
              <a:t>6/26/18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8E67158-D0DB-164C-8AD1-0479E496C23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1FEC43-C1F4-F947-BC8F-7C1CBB9DBC64}" type="datetimeFigureOut">
              <a:rPr lang="en-US" smtClean="0"/>
              <a:pPr/>
              <a:t>6/26/18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8E67158-D0DB-164C-8AD1-0479E496C23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1FEC43-C1F4-F947-BC8F-7C1CBB9DBC64}" type="datetimeFigureOut">
              <a:rPr lang="en-US" smtClean="0"/>
              <a:pPr/>
              <a:t>6/26/18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8E67158-D0DB-164C-8AD1-0479E496C23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xmlns="" id="{071A4749-424D-834C-A66B-7D10BF27C07D}"/>
              </a:ext>
            </a:extLst>
          </p:cNvPr>
          <p:cNvPicPr>
            <a:picLocks noChangeAspect="1"/>
          </p:cNvPicPr>
          <p:nvPr userDrawn="1"/>
        </p:nvPicPr>
        <p:blipFill>
          <a:blip r:embed="rId14"/>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hyperlink" Target="https://www.anthonypatch.com/" TargetMode="External"/><Relationship Id="rId5" Type="http://schemas.openxmlformats.org/officeDocument/2006/relationships/hyperlink" Target="https://www.patreon.com/anthonypatch" TargetMode="External"/><Relationship Id="rId6" Type="http://schemas.openxmlformats.org/officeDocument/2006/relationships/image" Target="../media/image31.png"/><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FBC42FB-4ADE-034B-9D96-BBA85F8BA177}"/>
              </a:ext>
            </a:extLst>
          </p:cNvPr>
          <p:cNvPicPr>
            <a:picLocks noChangeAspect="1"/>
          </p:cNvPicPr>
          <p:nvPr/>
        </p:nvPicPr>
        <p:blipFill>
          <a:blip r:embed="rId4"/>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xmlns="" id="{311371A2-DC63-5E46-B52F-3556532D0E98}"/>
              </a:ext>
            </a:extLst>
          </p:cNvPr>
          <p:cNvSpPr>
            <a:spLocks noGrp="1"/>
          </p:cNvSpPr>
          <p:nvPr>
            <p:ph type="ctrTitle"/>
          </p:nvPr>
        </p:nvSpPr>
        <p:spPr>
          <a:xfrm>
            <a:off x="4972692" y="2127322"/>
            <a:ext cx="3883441" cy="2537811"/>
          </a:xfrm>
        </p:spPr>
        <p:txBody>
          <a:bodyPr/>
          <a:lstStyle/>
          <a:p>
            <a:pPr algn="l"/>
            <a:r>
              <a:rPr lang="en-US" sz="3600" b="1" dirty="0" smtClean="0">
                <a:solidFill>
                  <a:schemeClr val="bg1"/>
                </a:solidFill>
              </a:rPr>
              <a:t>Managing </a:t>
            </a:r>
            <a:r>
              <a:rPr lang="en-US" sz="3600" b="1" dirty="0">
                <a:solidFill>
                  <a:schemeClr val="bg1"/>
                </a:solidFill>
              </a:rPr>
              <a:t>the Threats of Artificial Intelligence</a:t>
            </a:r>
            <a:r>
              <a:rPr lang="en-US" b="1" dirty="0"/>
              <a:t/>
            </a:r>
            <a:br>
              <a:rPr lang="en-US" b="1" dirty="0"/>
            </a:br>
            <a:r>
              <a:rPr lang="en-US" sz="2800" dirty="0">
                <a:solidFill>
                  <a:srgbClr val="5DA2E3"/>
                </a:solidFill>
              </a:rPr>
              <a:t>Sidney T Burns, PE, CBIE</a:t>
            </a:r>
            <a:br>
              <a:rPr lang="en-US" sz="2800" dirty="0">
                <a:solidFill>
                  <a:srgbClr val="5DA2E3"/>
                </a:solidFill>
              </a:rPr>
            </a:br>
            <a:r>
              <a:rPr lang="en-US" sz="2800" dirty="0">
                <a:solidFill>
                  <a:srgbClr val="5DA2E3"/>
                </a:solidFill>
              </a:rPr>
              <a:t>Anthony Patch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035" t="8831" r="3850" b="20924"/>
          <a:stretch/>
        </p:blipFill>
        <p:spPr>
          <a:xfrm>
            <a:off x="419547" y="839096"/>
            <a:ext cx="8584603" cy="5561704"/>
          </a:xfrm>
          <a:prstGeom prst="rect">
            <a:avLst/>
          </a:prstGeom>
        </p:spPr>
      </p:pic>
    </p:spTree>
    <p:extLst>
      <p:ext uri="{BB962C8B-B14F-4D97-AF65-F5344CB8AC3E}">
        <p14:creationId xmlns:p14="http://schemas.microsoft.com/office/powerpoint/2010/main" val="455772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 The Assimilation</a:t>
            </a:r>
          </a:p>
        </p:txBody>
      </p:sp>
      <p:sp>
        <p:nvSpPr>
          <p:cNvPr id="4" name="Subtitle 2">
            <a:extLst>
              <a:ext uri="{FF2B5EF4-FFF2-40B4-BE49-F238E27FC236}">
                <a16:creationId xmlns:a16="http://schemas.microsoft.com/office/drawing/2014/main" xmlns="" id="{0DE46095-EC26-1B48-A82A-DA6C0DD3F816}"/>
              </a:ext>
            </a:extLst>
          </p:cNvPr>
          <p:cNvSpPr txBox="1">
            <a:spLocks/>
          </p:cNvSpPr>
          <p:nvPr/>
        </p:nvSpPr>
        <p:spPr>
          <a:xfrm>
            <a:off x="534458" y="1409700"/>
            <a:ext cx="8329083" cy="50164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As full scale high speed connectivity is achieved, virtually all electronic devices and people will be connected to the Sentient World Simulation (SWS).</a:t>
            </a:r>
          </a:p>
          <a:p>
            <a:r>
              <a:rPr lang="en-US" dirty="0"/>
              <a:t>Along with IoAT, robotics and autonomous software systems will replace many </a:t>
            </a:r>
            <a:r>
              <a:rPr lang="en-US" dirty="0" smtClean="0"/>
              <a:t>jobs </a:t>
            </a:r>
            <a:r>
              <a:rPr lang="en-US" dirty="0"/>
              <a:t>performed by humans</a:t>
            </a:r>
            <a:r>
              <a:rPr lang="en-US" dirty="0" smtClean="0"/>
              <a:t>.</a:t>
            </a:r>
          </a:p>
          <a:p>
            <a:r>
              <a:rPr lang="en-US" dirty="0"/>
              <a:t>Professionals are equally at risk. In 2012, the American Legislative Exchange Council introduced </a:t>
            </a:r>
            <a:r>
              <a:rPr lang="en-US" dirty="0" smtClean="0"/>
              <a:t>The Occupational </a:t>
            </a:r>
            <a:r>
              <a:rPr lang="en-US" dirty="0"/>
              <a:t>Licensing Relief and Job Creation Act (sounds good doesn’t it) to eliminate </a:t>
            </a:r>
            <a:r>
              <a:rPr lang="en-US" dirty="0" smtClean="0"/>
              <a:t>professional licensing</a:t>
            </a:r>
            <a:r>
              <a:rPr lang="en-US" dirty="0"/>
              <a:t>.</a:t>
            </a:r>
            <a:endParaRPr lang="en-US" dirty="0" smtClean="0"/>
          </a:p>
        </p:txBody>
      </p:sp>
    </p:spTree>
    <p:extLst>
      <p:ext uri="{BB962C8B-B14F-4D97-AF65-F5344CB8AC3E}">
        <p14:creationId xmlns:p14="http://schemas.microsoft.com/office/powerpoint/2010/main" val="955498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xmlns="" id="{0DE46095-EC26-1B48-A82A-DA6C0DD3F816}"/>
              </a:ext>
            </a:extLst>
          </p:cNvPr>
          <p:cNvSpPr txBox="1">
            <a:spLocks/>
          </p:cNvSpPr>
          <p:nvPr/>
        </p:nvSpPr>
        <p:spPr>
          <a:xfrm>
            <a:off x="631277" y="925606"/>
            <a:ext cx="8329083" cy="53568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Elimination of professional </a:t>
            </a:r>
            <a:r>
              <a:rPr lang="en-US" dirty="0"/>
              <a:t>licensing allows AI software and systems to perform duties previously requiring a </a:t>
            </a:r>
            <a:r>
              <a:rPr lang="en-US" dirty="0" smtClean="0"/>
              <a:t>licensed individual</a:t>
            </a:r>
            <a:r>
              <a:rPr lang="en-US" dirty="0"/>
              <a:t>.</a:t>
            </a:r>
          </a:p>
          <a:p>
            <a:r>
              <a:rPr lang="en-US" dirty="0" smtClean="0"/>
              <a:t>As </a:t>
            </a:r>
            <a:r>
              <a:rPr lang="en-US" dirty="0"/>
              <a:t>the </a:t>
            </a:r>
            <a:r>
              <a:rPr lang="en-US" dirty="0" smtClean="0"/>
              <a:t>most advanced </a:t>
            </a:r>
            <a:r>
              <a:rPr lang="en-US" dirty="0"/>
              <a:t>AI systems produce highly accurate results that the programmers can neither explain </a:t>
            </a:r>
            <a:r>
              <a:rPr lang="en-US" dirty="0" smtClean="0"/>
              <a:t>nor replicate</a:t>
            </a:r>
            <a:r>
              <a:rPr lang="en-US" dirty="0"/>
              <a:t>, they would likely be impossible to license, since one cannot qualify something that cannot </a:t>
            </a:r>
            <a:r>
              <a:rPr lang="en-US" dirty="0" smtClean="0"/>
              <a:t>be explained </a:t>
            </a:r>
            <a:r>
              <a:rPr lang="en-US" dirty="0"/>
              <a:t>or replicated</a:t>
            </a:r>
            <a:r>
              <a:rPr lang="en-US" dirty="0" smtClean="0"/>
              <a:t>.</a:t>
            </a:r>
          </a:p>
          <a:p>
            <a:r>
              <a:rPr lang="en-US" dirty="0"/>
              <a:t>The President of Carnegie Mellon University recently predicted that up to 40% of jobs would </a:t>
            </a:r>
            <a:r>
              <a:rPr lang="en-US" dirty="0" smtClean="0"/>
              <a:t>be replaced </a:t>
            </a:r>
            <a:r>
              <a:rPr lang="en-US" dirty="0"/>
              <a:t>by robotics and AI systems. </a:t>
            </a:r>
            <a:r>
              <a:rPr lang="en-US" dirty="0">
                <a:solidFill>
                  <a:srgbClr val="FF0000"/>
                </a:solidFill>
              </a:rPr>
              <a:t>That number may be a gross underestimate.</a:t>
            </a:r>
            <a:endParaRPr lang="en-US" dirty="0" smtClean="0">
              <a:solidFill>
                <a:srgbClr val="FF0000"/>
              </a:solidFill>
            </a:endParaRPr>
          </a:p>
        </p:txBody>
      </p:sp>
    </p:spTree>
    <p:extLst>
      <p:ext uri="{BB962C8B-B14F-4D97-AF65-F5344CB8AC3E}">
        <p14:creationId xmlns:p14="http://schemas.microsoft.com/office/powerpoint/2010/main" val="251854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051" t="7631" r="4294" b="8903"/>
          <a:stretch/>
        </p:blipFill>
        <p:spPr>
          <a:xfrm>
            <a:off x="118334" y="763792"/>
            <a:ext cx="8821271" cy="5647765"/>
          </a:xfrm>
          <a:prstGeom prst="rect">
            <a:avLst/>
          </a:prstGeom>
        </p:spPr>
      </p:pic>
    </p:spTree>
    <p:extLst>
      <p:ext uri="{BB962C8B-B14F-4D97-AF65-F5344CB8AC3E}">
        <p14:creationId xmlns:p14="http://schemas.microsoft.com/office/powerpoint/2010/main" val="147659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Threat Response</a:t>
            </a:r>
            <a:endParaRPr lang="en-US" dirty="0"/>
          </a:p>
        </p:txBody>
      </p:sp>
      <p:sp>
        <p:nvSpPr>
          <p:cNvPr id="4" name="Subtitle 2">
            <a:extLst>
              <a:ext uri="{FF2B5EF4-FFF2-40B4-BE49-F238E27FC236}">
                <a16:creationId xmlns:a16="http://schemas.microsoft.com/office/drawing/2014/main" xmlns="" id="{0DE46095-EC26-1B48-A82A-DA6C0DD3F816}"/>
              </a:ext>
            </a:extLst>
          </p:cNvPr>
          <p:cNvSpPr txBox="1">
            <a:spLocks/>
          </p:cNvSpPr>
          <p:nvPr/>
        </p:nvSpPr>
        <p:spPr>
          <a:xfrm>
            <a:off x="407458" y="1388635"/>
            <a:ext cx="8329083" cy="4872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t>
            </a:r>
            <a:r>
              <a:rPr lang="en-US" dirty="0" smtClean="0"/>
              <a:t>onsidering how </a:t>
            </a:r>
            <a:r>
              <a:rPr lang="en-US" dirty="0"/>
              <a:t>we have been </a:t>
            </a:r>
            <a:r>
              <a:rPr lang="en-US" u="sng" dirty="0" smtClean="0"/>
              <a:t>introduced</a:t>
            </a:r>
            <a:r>
              <a:rPr lang="en-US" dirty="0" smtClean="0"/>
              <a:t> to AI </a:t>
            </a:r>
            <a:r>
              <a:rPr lang="en-US" dirty="0"/>
              <a:t>control, </a:t>
            </a:r>
            <a:r>
              <a:rPr lang="en-US" dirty="0" smtClean="0"/>
              <a:t>now understanding </a:t>
            </a:r>
            <a:r>
              <a:rPr lang="en-US" dirty="0"/>
              <a:t>the means of </a:t>
            </a:r>
            <a:r>
              <a:rPr lang="en-US" u="sng" dirty="0"/>
              <a:t>assimilation</a:t>
            </a:r>
            <a:r>
              <a:rPr lang="en-US" dirty="0"/>
              <a:t> that have </a:t>
            </a:r>
            <a:r>
              <a:rPr lang="en-US" dirty="0" smtClean="0"/>
              <a:t>been </a:t>
            </a:r>
            <a:r>
              <a:rPr lang="en-US" dirty="0"/>
              <a:t>deployed and </a:t>
            </a:r>
            <a:r>
              <a:rPr lang="en-US" dirty="0" smtClean="0"/>
              <a:t>how </a:t>
            </a:r>
            <a:r>
              <a:rPr lang="en-US" dirty="0"/>
              <a:t>the </a:t>
            </a:r>
            <a:r>
              <a:rPr lang="en-US" u="sng" dirty="0" smtClean="0"/>
              <a:t>integration</a:t>
            </a:r>
            <a:r>
              <a:rPr lang="en-US" dirty="0" smtClean="0"/>
              <a:t> into </a:t>
            </a:r>
            <a:r>
              <a:rPr lang="en-US" dirty="0"/>
              <a:t>AI control is happening now, one may feel </a:t>
            </a:r>
            <a:r>
              <a:rPr lang="en-US" dirty="0" smtClean="0"/>
              <a:t>over-whelmed</a:t>
            </a:r>
            <a:r>
              <a:rPr lang="en-US" dirty="0"/>
              <a:t>. </a:t>
            </a:r>
            <a:r>
              <a:rPr lang="en-US" dirty="0">
                <a:solidFill>
                  <a:srgbClr val="FF0000"/>
                </a:solidFill>
              </a:rPr>
              <a:t>So, what can we do</a:t>
            </a:r>
            <a:r>
              <a:rPr lang="en-US" dirty="0" smtClean="0">
                <a:solidFill>
                  <a:srgbClr val="FF0000"/>
                </a:solidFill>
              </a:rPr>
              <a:t>?</a:t>
            </a:r>
          </a:p>
          <a:p>
            <a:r>
              <a:rPr lang="en-US" dirty="0" smtClean="0"/>
              <a:t>Do </a:t>
            </a:r>
            <a:r>
              <a:rPr lang="en-US" dirty="0"/>
              <a:t>not allow yourself to be injected with a </a:t>
            </a:r>
            <a:r>
              <a:rPr lang="en-US" dirty="0" smtClean="0"/>
              <a:t>bio/micro/ RFID </a:t>
            </a:r>
            <a:r>
              <a:rPr lang="en-US" dirty="0"/>
              <a:t>chip of any kind</a:t>
            </a:r>
            <a:r>
              <a:rPr lang="en-US" dirty="0" smtClean="0"/>
              <a:t>.</a:t>
            </a:r>
          </a:p>
          <a:p>
            <a:r>
              <a:rPr lang="en-US" dirty="0"/>
              <a:t>Those who choose to allow </a:t>
            </a:r>
            <a:r>
              <a:rPr lang="en-US" dirty="0" smtClean="0"/>
              <a:t>these devices </a:t>
            </a:r>
            <a:r>
              <a:rPr lang="en-US" dirty="0"/>
              <a:t>to be placed inside of them will be irreversibly connected to the hive mind and </a:t>
            </a:r>
            <a:r>
              <a:rPr lang="en-US" dirty="0" smtClean="0"/>
              <a:t>in time the AI system </a:t>
            </a:r>
            <a:r>
              <a:rPr lang="en-US" dirty="0"/>
              <a:t>will take complete control. </a:t>
            </a:r>
            <a:r>
              <a:rPr lang="en-US" dirty="0" smtClean="0">
                <a:solidFill>
                  <a:srgbClr val="FF0000"/>
                </a:solidFill>
              </a:rPr>
              <a:t>Warn </a:t>
            </a:r>
            <a:r>
              <a:rPr lang="en-US" dirty="0">
                <a:solidFill>
                  <a:srgbClr val="FF0000"/>
                </a:solidFill>
              </a:rPr>
              <a:t>your family, friends and </a:t>
            </a:r>
            <a:r>
              <a:rPr lang="en-US" dirty="0" smtClean="0">
                <a:solidFill>
                  <a:srgbClr val="FF0000"/>
                </a:solidFill>
              </a:rPr>
              <a:t>co-workers!</a:t>
            </a:r>
            <a:endParaRPr lang="en-US" dirty="0">
              <a:solidFill>
                <a:srgbClr val="FF0000"/>
              </a:solidFill>
            </a:endParaRPr>
          </a:p>
        </p:txBody>
      </p:sp>
    </p:spTree>
    <p:extLst>
      <p:ext uri="{BB962C8B-B14F-4D97-AF65-F5344CB8AC3E}">
        <p14:creationId xmlns:p14="http://schemas.microsoft.com/office/powerpoint/2010/main" val="384224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557" y="1352775"/>
            <a:ext cx="7855331" cy="1945062"/>
          </a:xfrm>
        </p:spPr>
        <p:txBody>
          <a:bodyPr/>
          <a:lstStyle/>
          <a:p>
            <a:r>
              <a:rPr lang="en-US" sz="2800" dirty="0" smtClean="0"/>
              <a:t>“</a:t>
            </a:r>
            <a:r>
              <a:rPr lang="en-US" sz="2800" dirty="0"/>
              <a:t>We must address, individually and collectively, moral and ethical issues raised by cutting-edge research in artificial intelligence and biotechnology...” —Klaus Schwab</a:t>
            </a:r>
            <a:r>
              <a:rPr lang="en-US" dirty="0"/>
              <a:t/>
            </a:r>
            <a:br>
              <a:rPr lang="en-US" dirty="0"/>
            </a:br>
            <a:endParaRPr lang="en-US" dirty="0"/>
          </a:p>
        </p:txBody>
      </p:sp>
      <p:sp>
        <p:nvSpPr>
          <p:cNvPr id="4" name="TextBox 3"/>
          <p:cNvSpPr txBox="1"/>
          <p:nvPr/>
        </p:nvSpPr>
        <p:spPr>
          <a:xfrm>
            <a:off x="1202717" y="3770024"/>
            <a:ext cx="6843010" cy="1384995"/>
          </a:xfrm>
          <a:prstGeom prst="rect">
            <a:avLst/>
          </a:prstGeom>
          <a:noFill/>
        </p:spPr>
        <p:txBody>
          <a:bodyPr wrap="square" rtlCol="0">
            <a:spAutoFit/>
          </a:bodyPr>
          <a:lstStyle/>
          <a:p>
            <a:pPr algn="ctr"/>
            <a:r>
              <a:rPr lang="en-US" sz="2800" dirty="0"/>
              <a:t>“With artificial intelligence we’re summoning the demon.” —Elon Musk warned at MIT’s AeroAstro Centennial Symposium</a:t>
            </a:r>
          </a:p>
        </p:txBody>
      </p:sp>
    </p:spTree>
    <p:extLst>
      <p:ext uri="{BB962C8B-B14F-4D97-AF65-F5344CB8AC3E}">
        <p14:creationId xmlns:p14="http://schemas.microsoft.com/office/powerpoint/2010/main" val="607691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285" y="4230974"/>
            <a:ext cx="7772400" cy="723900"/>
          </a:xfrm>
        </p:spPr>
        <p:txBody>
          <a:bodyPr/>
          <a:lstStyle/>
          <a:p>
            <a:r>
              <a:rPr lang="en-US" dirty="0" smtClean="0"/>
              <a:t>For source information</a:t>
            </a:r>
            <a:endParaRPr lang="en-US" dirty="0"/>
          </a:p>
        </p:txBody>
      </p:sp>
      <p:sp>
        <p:nvSpPr>
          <p:cNvPr id="3" name="Subtitle 2"/>
          <p:cNvSpPr>
            <a:spLocks noGrp="1"/>
          </p:cNvSpPr>
          <p:nvPr>
            <p:ph type="subTitle" idx="1"/>
          </p:nvPr>
        </p:nvSpPr>
        <p:spPr>
          <a:xfrm>
            <a:off x="1296649" y="5308260"/>
            <a:ext cx="6400800" cy="652182"/>
          </a:xfrm>
        </p:spPr>
        <p:txBody>
          <a:bodyPr/>
          <a:lstStyle/>
          <a:p>
            <a:r>
              <a:rPr lang="en-US" dirty="0" smtClean="0">
                <a:solidFill>
                  <a:srgbClr val="FF0000"/>
                </a:solidFill>
              </a:rPr>
              <a:t>@SidBurnsPE</a:t>
            </a:r>
            <a:endParaRPr lang="en-US" dirty="0">
              <a:solidFill>
                <a:srgbClr val="FF0000"/>
              </a:solidFill>
            </a:endParaRPr>
          </a:p>
        </p:txBody>
      </p:sp>
    </p:spTree>
    <p:extLst>
      <p:ext uri="{BB962C8B-B14F-4D97-AF65-F5344CB8AC3E}">
        <p14:creationId xmlns:p14="http://schemas.microsoft.com/office/powerpoint/2010/main" val="1754570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80652"/>
            <a:ext cx="7772400" cy="1379667"/>
          </a:xfrm>
        </p:spPr>
        <p:txBody>
          <a:bodyPr/>
          <a:lstStyle/>
          <a:p>
            <a:r>
              <a:rPr lang="en-US" dirty="0"/>
              <a:t>Beachhead of the Coming AI Tsunami</a:t>
            </a:r>
          </a:p>
        </p:txBody>
      </p:sp>
      <p:sp>
        <p:nvSpPr>
          <p:cNvPr id="3" name="Subtitle 2"/>
          <p:cNvSpPr>
            <a:spLocks noGrp="1"/>
          </p:cNvSpPr>
          <p:nvPr>
            <p:ph type="subTitle" idx="1"/>
          </p:nvPr>
        </p:nvSpPr>
        <p:spPr>
          <a:xfrm>
            <a:off x="1371600" y="3521785"/>
            <a:ext cx="6400800" cy="662939"/>
          </a:xfrm>
        </p:spPr>
        <p:txBody>
          <a:bodyPr/>
          <a:lstStyle/>
          <a:p>
            <a:r>
              <a:rPr lang="en-US" dirty="0"/>
              <a:t>Anthony Patch</a:t>
            </a:r>
          </a:p>
          <a:p>
            <a:endParaRPr lang="en-US" dirty="0"/>
          </a:p>
        </p:txBody>
      </p:sp>
    </p:spTree>
    <p:extLst>
      <p:ext uri="{BB962C8B-B14F-4D97-AF65-F5344CB8AC3E}">
        <p14:creationId xmlns:p14="http://schemas.microsoft.com/office/powerpoint/2010/main" val="1942188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94919"/>
            <a:ext cx="7442308" cy="568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396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77732"/>
            <a:ext cx="9144000" cy="577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329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D7ADFBAE-5646-A54C-AFD8-5B2381F624CA}"/>
              </a:ext>
            </a:extLst>
          </p:cNvPr>
          <p:cNvSpPr txBox="1">
            <a:spLocks/>
          </p:cNvSpPr>
          <p:nvPr/>
        </p:nvSpPr>
        <p:spPr>
          <a:xfrm>
            <a:off x="628650" y="835123"/>
            <a:ext cx="7886700" cy="10857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There are positive benefits to AI</a:t>
            </a:r>
          </a:p>
        </p:txBody>
      </p:sp>
      <p:sp>
        <p:nvSpPr>
          <p:cNvPr id="5" name="Subtitle 2">
            <a:extLst>
              <a:ext uri="{FF2B5EF4-FFF2-40B4-BE49-F238E27FC236}">
                <a16:creationId xmlns:a16="http://schemas.microsoft.com/office/drawing/2014/main" xmlns="" id="{0DE46095-EC26-1B48-A82A-DA6C0DD3F816}"/>
              </a:ext>
            </a:extLst>
          </p:cNvPr>
          <p:cNvSpPr txBox="1">
            <a:spLocks/>
          </p:cNvSpPr>
          <p:nvPr/>
        </p:nvSpPr>
        <p:spPr>
          <a:xfrm>
            <a:off x="628650" y="1632946"/>
            <a:ext cx="8329083" cy="47678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AI is already widely in use</a:t>
            </a:r>
          </a:p>
          <a:p>
            <a:r>
              <a:rPr lang="en-US" dirty="0"/>
              <a:t>Phone, watch, wearable and hand held device apps</a:t>
            </a:r>
          </a:p>
          <a:p>
            <a:r>
              <a:rPr lang="en-US" dirty="0"/>
              <a:t>Computer programs and apps</a:t>
            </a:r>
          </a:p>
          <a:p>
            <a:r>
              <a:rPr lang="en-US" dirty="0"/>
              <a:t>Lower stack, Narrow AI or simplified binary, transistor based applications are beneficial</a:t>
            </a:r>
          </a:p>
          <a:p>
            <a:r>
              <a:rPr lang="en-US" dirty="0"/>
              <a:t>“Professor Hawking says the primitive forms of artificial intelligence developed so far have already proved very useful, but he fears the consequences of creating something that can match or surpass humans.” —Rory Cellan-Jones, BBC Technology correspondent</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938" y="819150"/>
            <a:ext cx="40005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938" y="3573463"/>
            <a:ext cx="398938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1873250"/>
            <a:ext cx="3713162"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617361" y="6030565"/>
            <a:ext cx="1089850" cy="369332"/>
          </a:xfrm>
          <a:prstGeom prst="rect">
            <a:avLst/>
          </a:prstGeom>
        </p:spPr>
        <p:txBody>
          <a:bodyPr wrap="none">
            <a:spAutoFit/>
          </a:bodyPr>
          <a:lstStyle/>
          <a:p>
            <a:r>
              <a:rPr lang="en-US" altLang="en-US" dirty="0" smtClean="0"/>
              <a:t>Microsoft</a:t>
            </a:r>
            <a:endParaRPr lang="en-US" dirty="0"/>
          </a:p>
        </p:txBody>
      </p:sp>
      <p:sp>
        <p:nvSpPr>
          <p:cNvPr id="10" name="TextBox 8"/>
          <p:cNvSpPr txBox="1">
            <a:spLocks noChangeArrowheads="1"/>
          </p:cNvSpPr>
          <p:nvPr/>
        </p:nvSpPr>
        <p:spPr bwMode="auto">
          <a:xfrm>
            <a:off x="6470258" y="5045597"/>
            <a:ext cx="63737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800" dirty="0">
                <a:latin typeface="+mj-lt"/>
              </a:rPr>
              <a:t>IBM</a:t>
            </a:r>
          </a:p>
        </p:txBody>
      </p:sp>
    </p:spTree>
    <p:extLst>
      <p:ext uri="{BB962C8B-B14F-4D97-AF65-F5344CB8AC3E}">
        <p14:creationId xmlns:p14="http://schemas.microsoft.com/office/powerpoint/2010/main" val="836240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9495" y="702906"/>
            <a:ext cx="6121400" cy="570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9495" y="3098202"/>
            <a:ext cx="6121400" cy="331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775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85259"/>
            <a:ext cx="9144000"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351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6227" y="750288"/>
            <a:ext cx="4701091" cy="566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579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551" y="690139"/>
            <a:ext cx="7476564" cy="574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537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88923"/>
            <a:ext cx="9144000"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329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92150"/>
            <a:ext cx="91440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0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8038" y="677638"/>
            <a:ext cx="6831106" cy="57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058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953" y="698499"/>
            <a:ext cx="8329547" cy="573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6455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1073" y="714421"/>
            <a:ext cx="5691958" cy="57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552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278967"/>
            <a:ext cx="7772400" cy="1104900"/>
          </a:xfrm>
        </p:spPr>
        <p:txBody>
          <a:bodyPr/>
          <a:lstStyle/>
          <a:p>
            <a:r>
              <a:rPr lang="en-US" dirty="0"/>
              <a:t>Falguni Desai — The Age of Artificial Intelligence in Fintech</a:t>
            </a:r>
          </a:p>
        </p:txBody>
      </p:sp>
      <p:pic>
        <p:nvPicPr>
          <p:cNvPr id="4" name="Picture 2" descr="rtificial Intelligence qu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336" y="933212"/>
            <a:ext cx="7123327" cy="4273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935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8804" y="642415"/>
            <a:ext cx="6783220" cy="589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64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a:extLst>
              <a:ext uri="{28A0092B-C50C-407E-A947-70E740481C1C}">
                <a14:useLocalDpi xmlns:a14="http://schemas.microsoft.com/office/drawing/2010/main" val="0"/>
              </a:ext>
            </a:extLst>
          </a:blip>
          <a:srcRect l="382" t="3298" r="-120" b="6608"/>
          <a:stretch/>
        </p:blipFill>
        <p:spPr bwMode="auto">
          <a:xfrm>
            <a:off x="248546" y="732902"/>
            <a:ext cx="8712200" cy="562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541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a:extLst>
              <a:ext uri="{28A0092B-C50C-407E-A947-70E740481C1C}">
                <a14:useLocalDpi xmlns:a14="http://schemas.microsoft.com/office/drawing/2010/main" val="0"/>
              </a:ext>
            </a:extLst>
          </a:blip>
          <a:srcRect l="1143" t="188" r="1714" b="-189"/>
          <a:stretch/>
        </p:blipFill>
        <p:spPr bwMode="auto">
          <a:xfrm>
            <a:off x="0" y="699248"/>
            <a:ext cx="9144000" cy="573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2027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4069"/>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0925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997" y="702908"/>
            <a:ext cx="8752590" cy="570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264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399"/>
            <a:ext cx="3008313" cy="1015375"/>
          </a:xfrm>
        </p:spPr>
        <p:txBody>
          <a:bodyPr anchor="ctr"/>
          <a:lstStyle/>
          <a:p>
            <a:r>
              <a:rPr lang="en-US" dirty="0" smtClean="0"/>
              <a:t>Anthony Patch</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199" y="2190134"/>
            <a:ext cx="3657601" cy="2876653"/>
          </a:xfrm>
        </p:spPr>
      </p:pic>
      <p:sp>
        <p:nvSpPr>
          <p:cNvPr id="4" name="Text Placeholder 3"/>
          <p:cNvSpPr>
            <a:spLocks noGrp="1"/>
          </p:cNvSpPr>
          <p:nvPr>
            <p:ph type="body" sz="half" idx="2"/>
          </p:nvPr>
        </p:nvSpPr>
        <p:spPr>
          <a:xfrm>
            <a:off x="457199" y="1577424"/>
            <a:ext cx="3657601" cy="4475753"/>
          </a:xfrm>
        </p:spPr>
        <p:txBody>
          <a:bodyPr>
            <a:normAutofit/>
          </a:bodyPr>
          <a:lstStyle/>
          <a:p>
            <a:r>
              <a:rPr lang="en-US" sz="1600" dirty="0">
                <a:hlinkClick r:id="rId4"/>
              </a:rPr>
              <a:t>https://</a:t>
            </a:r>
            <a:r>
              <a:rPr lang="en-US" sz="1600" dirty="0" smtClean="0">
                <a:hlinkClick r:id="rId4"/>
              </a:rPr>
              <a:t>www.anthonypatch.com</a:t>
            </a:r>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r>
              <a:rPr lang="en-US" sz="1600" dirty="0" smtClean="0">
                <a:hlinkClick r:id="rId5"/>
              </a:rPr>
              <a:t>https</a:t>
            </a:r>
            <a:r>
              <a:rPr lang="en-US" sz="1600" dirty="0">
                <a:hlinkClick r:id="rId5"/>
              </a:rPr>
              <a:t>://</a:t>
            </a:r>
            <a:r>
              <a:rPr lang="en-US" sz="1600" dirty="0" smtClean="0">
                <a:hlinkClick r:id="rId5"/>
              </a:rPr>
              <a:t>www.patreon.com/anthonypatch</a:t>
            </a:r>
            <a:endParaRPr lang="en-US" sz="1600" dirty="0" smtClean="0"/>
          </a:p>
          <a:p>
            <a:endParaRPr lang="en-US" sz="1600"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1246" y="914399"/>
            <a:ext cx="3665712" cy="5211764"/>
          </a:xfrm>
          <a:prstGeom prst="rect">
            <a:avLst/>
          </a:prstGeom>
        </p:spPr>
      </p:pic>
    </p:spTree>
    <p:extLst>
      <p:ext uri="{BB962C8B-B14F-4D97-AF65-F5344CB8AC3E}">
        <p14:creationId xmlns:p14="http://schemas.microsoft.com/office/powerpoint/2010/main" val="263592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972732"/>
          </a:xfrm>
        </p:spPr>
        <p:txBody>
          <a:bodyPr/>
          <a:lstStyle/>
          <a:p>
            <a:r>
              <a:rPr lang="en-US" dirty="0">
                <a:solidFill>
                  <a:srgbClr val="FF0000"/>
                </a:solidFill>
              </a:rPr>
              <a:t>"AI is a fundamental risk to the existence of human civilization” </a:t>
            </a:r>
            <a:r>
              <a:rPr lang="en-US" dirty="0"/>
              <a:t>—Elon Musk</a:t>
            </a:r>
          </a:p>
        </p:txBody>
      </p:sp>
      <p:sp>
        <p:nvSpPr>
          <p:cNvPr id="4" name="Subtitle 2">
            <a:extLst>
              <a:ext uri="{FF2B5EF4-FFF2-40B4-BE49-F238E27FC236}">
                <a16:creationId xmlns:a16="http://schemas.microsoft.com/office/drawing/2014/main" xmlns="" id="{0DE46095-EC26-1B48-A82A-DA6C0DD3F816}"/>
              </a:ext>
            </a:extLst>
          </p:cNvPr>
          <p:cNvSpPr txBox="1">
            <a:spLocks/>
          </p:cNvSpPr>
          <p:nvPr/>
        </p:nvSpPr>
        <p:spPr>
          <a:xfrm>
            <a:off x="407458" y="2658534"/>
            <a:ext cx="8329083" cy="37347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 agree with Elon Musk and some others on this and don't understand why some people are not concerned." —Bill Gates on </a:t>
            </a:r>
            <a:r>
              <a:rPr lang="en-US" dirty="0" smtClean="0"/>
              <a:t>Reddit</a:t>
            </a:r>
          </a:p>
          <a:p>
            <a:r>
              <a:rPr lang="en-US" dirty="0"/>
              <a:t>AI, (is) “my number 1 risk for this century” —Shane Legg, Deepmind computer scientist and AI researcher </a:t>
            </a:r>
          </a:p>
          <a:p>
            <a:r>
              <a:rPr lang="en-US" dirty="0"/>
              <a:t>“The upheavals [of artificial intelligence] can escalate quickly and become scarier and even cataclysmic.” —Nick Bilton, tech columnist wrote in the New York Times</a:t>
            </a:r>
          </a:p>
          <a:p>
            <a:endParaRPr lang="en-US" dirty="0"/>
          </a:p>
          <a:p>
            <a:endParaRPr lang="en-US" dirty="0"/>
          </a:p>
        </p:txBody>
      </p:sp>
    </p:spTree>
    <p:extLst>
      <p:ext uri="{BB962C8B-B14F-4D97-AF65-F5344CB8AC3E}">
        <p14:creationId xmlns:p14="http://schemas.microsoft.com/office/powerpoint/2010/main" val="833049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0DE46095-EC26-1B48-A82A-DA6C0DD3F816}"/>
              </a:ext>
            </a:extLst>
          </p:cNvPr>
          <p:cNvSpPr txBox="1">
            <a:spLocks/>
          </p:cNvSpPr>
          <p:nvPr/>
        </p:nvSpPr>
        <p:spPr>
          <a:xfrm>
            <a:off x="534458" y="770466"/>
            <a:ext cx="8329083" cy="55372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There certainly will be job disruption. Because what's going to happen is robots will be able to do everything better than us... I mean all of us, This is really the scariest problem to me… no job is safe" —Elon Musk warned at  the National Governors Association in </a:t>
            </a:r>
            <a:r>
              <a:rPr lang="en-US" dirty="0" smtClean="0"/>
              <a:t>2017</a:t>
            </a:r>
            <a:endParaRPr lang="en-US" dirty="0"/>
          </a:p>
          <a:p>
            <a:r>
              <a:rPr lang="en-US" dirty="0"/>
              <a:t>“The pace of progress in artificial intelligence (I’m not referring to narrow AI) is incredibly fast. Unless you have direct exposure to groups like Deepmind, you have no idea how fast—it is growing at a pace close to exponential. The risk of something seriously dangerous happening is in the five-year timeframe. 10 years at most.” —Elon Musk wrote in a comment on Edge.org</a:t>
            </a:r>
          </a:p>
          <a:p>
            <a:endParaRPr lang="en-US" dirty="0"/>
          </a:p>
        </p:txBody>
      </p:sp>
    </p:spTree>
    <p:extLst>
      <p:ext uri="{BB962C8B-B14F-4D97-AF65-F5344CB8AC3E}">
        <p14:creationId xmlns:p14="http://schemas.microsoft.com/office/powerpoint/2010/main" val="634402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0DE46095-EC26-1B48-A82A-DA6C0DD3F816}"/>
              </a:ext>
            </a:extLst>
          </p:cNvPr>
          <p:cNvSpPr txBox="1">
            <a:spLocks/>
          </p:cNvSpPr>
          <p:nvPr/>
        </p:nvSpPr>
        <p:spPr>
          <a:xfrm>
            <a:off x="534458" y="770466"/>
            <a:ext cx="8329083" cy="55372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t>
            </a:r>
            <a:r>
              <a:rPr lang="en-US" dirty="0"/>
              <a:t>I visualize a time when we will be to robots what dogs are to humans...” —Claude Shannon, The Mathematical Theory of </a:t>
            </a:r>
            <a:r>
              <a:rPr lang="en-US" dirty="0" smtClean="0"/>
              <a:t>Communication</a:t>
            </a:r>
            <a:endParaRPr lang="en-US" dirty="0"/>
          </a:p>
        </p:txBody>
      </p:sp>
    </p:spTree>
    <p:extLst>
      <p:ext uri="{BB962C8B-B14F-4D97-AF65-F5344CB8AC3E}">
        <p14:creationId xmlns:p14="http://schemas.microsoft.com/office/powerpoint/2010/main" val="1662143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	The Preparation</a:t>
            </a:r>
          </a:p>
        </p:txBody>
      </p:sp>
      <p:sp>
        <p:nvSpPr>
          <p:cNvPr id="4" name="Subtitle 2">
            <a:extLst>
              <a:ext uri="{FF2B5EF4-FFF2-40B4-BE49-F238E27FC236}">
                <a16:creationId xmlns:a16="http://schemas.microsoft.com/office/drawing/2014/main" xmlns="" id="{0DE46095-EC26-1B48-A82A-DA6C0DD3F816}"/>
              </a:ext>
            </a:extLst>
          </p:cNvPr>
          <p:cNvSpPr txBox="1">
            <a:spLocks/>
          </p:cNvSpPr>
          <p:nvPr/>
        </p:nvSpPr>
        <p:spPr>
          <a:xfrm>
            <a:off x="534458" y="1409700"/>
            <a:ext cx="8329083" cy="50164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“Immigration Without Assimilation is Invasion” </a:t>
            </a:r>
            <a:r>
              <a:rPr lang="en-US" dirty="0"/>
              <a:t>— Governor Bobby Jindal of Louisiana, CBS’s Face the Nation, August 30, 2015 </a:t>
            </a:r>
          </a:p>
          <a:p>
            <a:r>
              <a:rPr lang="en-US" dirty="0"/>
              <a:t>Assimilation (and the preparation and integration leading up to it) of a technology into a society is an essential step in not only getting the populace to willingly accept it, but eagerly pursue it, pay for it, empty their lives into it and worship it</a:t>
            </a:r>
          </a:p>
          <a:p>
            <a:r>
              <a:rPr lang="en-US" dirty="0"/>
              <a:t>We have actively participated in this process without stopping to consider that there is a price to be paid</a:t>
            </a:r>
          </a:p>
          <a:p>
            <a:r>
              <a:rPr lang="en-US" dirty="0"/>
              <a:t>Many of the preparation steps are voluntary; some are involuntary</a:t>
            </a:r>
          </a:p>
        </p:txBody>
      </p:sp>
    </p:spTree>
    <p:extLst>
      <p:ext uri="{BB962C8B-B14F-4D97-AF65-F5344CB8AC3E}">
        <p14:creationId xmlns:p14="http://schemas.microsoft.com/office/powerpoint/2010/main" val="1424828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733" t="8842" r="4096" b="18066"/>
          <a:stretch/>
        </p:blipFill>
        <p:spPr>
          <a:xfrm>
            <a:off x="973666" y="785308"/>
            <a:ext cx="7730067" cy="5623959"/>
          </a:xfrm>
          <a:prstGeom prst="rect">
            <a:avLst/>
          </a:prstGeom>
        </p:spPr>
      </p:pic>
    </p:spTree>
    <p:extLst>
      <p:ext uri="{BB962C8B-B14F-4D97-AF65-F5344CB8AC3E}">
        <p14:creationId xmlns:p14="http://schemas.microsoft.com/office/powerpoint/2010/main" val="1020983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	The </a:t>
            </a:r>
            <a:r>
              <a:rPr lang="en-US" dirty="0" smtClean="0"/>
              <a:t>Integration</a:t>
            </a:r>
            <a:endParaRPr lang="en-US" dirty="0"/>
          </a:p>
        </p:txBody>
      </p:sp>
      <p:sp>
        <p:nvSpPr>
          <p:cNvPr id="6" name="Subtitle 2">
            <a:extLst>
              <a:ext uri="{FF2B5EF4-FFF2-40B4-BE49-F238E27FC236}">
                <a16:creationId xmlns:a16="http://schemas.microsoft.com/office/drawing/2014/main" xmlns="" id="{0DE46095-EC26-1B48-A82A-DA6C0DD3F816}"/>
              </a:ext>
            </a:extLst>
          </p:cNvPr>
          <p:cNvSpPr txBox="1">
            <a:spLocks/>
          </p:cNvSpPr>
          <p:nvPr/>
        </p:nvSpPr>
        <p:spPr>
          <a:xfrm>
            <a:off x="534458" y="1409700"/>
            <a:ext cx="8329083" cy="50164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As will be explained next, assimilation methods are well advanced, having been developed in </a:t>
            </a:r>
            <a:r>
              <a:rPr lang="en-US" dirty="0" smtClean="0"/>
              <a:t>the background </a:t>
            </a:r>
            <a:r>
              <a:rPr lang="en-US" dirty="0"/>
              <a:t>for military and other high-level purposes and having been scaled up and field tested on </a:t>
            </a:r>
            <a:r>
              <a:rPr lang="en-US" dirty="0" smtClean="0"/>
              <a:t>the battlefield </a:t>
            </a:r>
            <a:r>
              <a:rPr lang="en-US" dirty="0"/>
              <a:t>to receive the data necessary to bring the IoAT to fruition</a:t>
            </a:r>
            <a:r>
              <a:rPr lang="en-US" dirty="0" smtClean="0"/>
              <a:t>.</a:t>
            </a:r>
          </a:p>
          <a:p>
            <a:r>
              <a:rPr lang="en-US" dirty="0"/>
              <a:t>Integration will occur as the 5G wireless systems are deployed and placed into service. </a:t>
            </a:r>
            <a:endParaRPr lang="en-US" dirty="0" smtClean="0"/>
          </a:p>
          <a:p>
            <a:r>
              <a:rPr lang="en-US" dirty="0"/>
              <a:t>The goal </a:t>
            </a:r>
            <a:r>
              <a:rPr lang="en-US" dirty="0" smtClean="0"/>
              <a:t>is continuous</a:t>
            </a:r>
            <a:r>
              <a:rPr lang="en-US" dirty="0"/>
              <a:t>, reliable, high bandwidth full-time coverage world-wide.</a:t>
            </a:r>
            <a:endParaRPr lang="en-US" dirty="0" smtClean="0"/>
          </a:p>
          <a:p>
            <a:r>
              <a:rPr lang="en-US" dirty="0" smtClean="0"/>
              <a:t>The </a:t>
            </a:r>
            <a:r>
              <a:rPr lang="en-US" dirty="0"/>
              <a:t>game-changer in all of this has been the development of adiabatic quantum computers (AQC</a:t>
            </a:r>
            <a:r>
              <a:rPr lang="en-US" dirty="0" smtClean="0"/>
              <a:t>).</a:t>
            </a:r>
          </a:p>
        </p:txBody>
      </p:sp>
    </p:spTree>
    <p:extLst>
      <p:ext uri="{BB962C8B-B14F-4D97-AF65-F5344CB8AC3E}">
        <p14:creationId xmlns:p14="http://schemas.microsoft.com/office/powerpoint/2010/main" val="2079805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TotalTime>
  <Words>3636</Words>
  <Application>Microsoft Macintosh PowerPoint</Application>
  <PresentationFormat>On-screen Show (4:3)</PresentationFormat>
  <Paragraphs>186</Paragraphs>
  <Slides>35</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Cambria</vt:lpstr>
      <vt:lpstr>Mangal</vt:lpstr>
      <vt:lpstr>Times New Roman</vt:lpstr>
      <vt:lpstr>Office Theme</vt:lpstr>
      <vt:lpstr>Managing the Threats of Artificial Intelligence Sidney T Burns, PE, CBIE Anthony Patch </vt:lpstr>
      <vt:lpstr>PowerPoint Presentation</vt:lpstr>
      <vt:lpstr>PowerPoint Presentation</vt:lpstr>
      <vt:lpstr>"AI is a fundamental risk to the existence of human civilization” —Elon Musk</vt:lpstr>
      <vt:lpstr>PowerPoint Presentation</vt:lpstr>
      <vt:lpstr>PowerPoint Presentation</vt:lpstr>
      <vt:lpstr>1. The Preparation</vt:lpstr>
      <vt:lpstr>PowerPoint Presentation</vt:lpstr>
      <vt:lpstr>2. The Integration</vt:lpstr>
      <vt:lpstr>PowerPoint Presentation</vt:lpstr>
      <vt:lpstr>3. The Assimilation</vt:lpstr>
      <vt:lpstr>PowerPoint Presentation</vt:lpstr>
      <vt:lpstr>PowerPoint Presentation</vt:lpstr>
      <vt:lpstr>Threat Response</vt:lpstr>
      <vt:lpstr>“We must address, individually and collectively, moral and ethical issues raised by cutting-edge research in artificial intelligence and biotechnology...” —Klaus Schwab </vt:lpstr>
      <vt:lpstr>For source information</vt:lpstr>
      <vt:lpstr>Beachhead of the Coming AI Tsunami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Anthony Patch</vt:lpstr>
    </vt:vector>
  </TitlesOfParts>
  <Company>Bussolati</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Workstation 10</dc:creator>
  <cp:lastModifiedBy>Sid Burns</cp:lastModifiedBy>
  <cp:revision>50</cp:revision>
  <dcterms:created xsi:type="dcterms:W3CDTF">2016-04-05T15:42:54Z</dcterms:created>
  <dcterms:modified xsi:type="dcterms:W3CDTF">2018-06-26T23:20:38Z</dcterms:modified>
</cp:coreProperties>
</file>